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5" r:id="rId4"/>
    <p:sldId id="258" r:id="rId5"/>
    <p:sldId id="263" r:id="rId6"/>
    <p:sldId id="259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-33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6DE1-33B4-4CA9-90CB-82A4947CA970}" type="datetimeFigureOut">
              <a:rPr lang="en-US" smtClean="0"/>
              <a:pPr/>
              <a:t>5/21/2020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AE271-0114-4DB5-B6DA-BEC114D36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35283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6DE1-33B4-4CA9-90CB-82A4947CA970}" type="datetimeFigureOut">
              <a:rPr lang="en-US" smtClean="0"/>
              <a:pPr/>
              <a:t>5/21/2020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AE271-0114-4DB5-B6DA-BEC114D36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01853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6DE1-33B4-4CA9-90CB-82A4947CA970}" type="datetimeFigureOut">
              <a:rPr lang="en-US" smtClean="0"/>
              <a:pPr/>
              <a:t>5/21/2020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AE271-0114-4DB5-B6DA-BEC114D36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9478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6DE1-33B4-4CA9-90CB-82A4947CA970}" type="datetimeFigureOut">
              <a:rPr lang="en-US" smtClean="0"/>
              <a:pPr/>
              <a:t>5/21/2020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AE271-0114-4DB5-B6DA-BEC114D36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46035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6DE1-33B4-4CA9-90CB-82A4947CA970}" type="datetimeFigureOut">
              <a:rPr lang="en-US" smtClean="0"/>
              <a:pPr/>
              <a:t>5/21/2020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AE271-0114-4DB5-B6DA-BEC114D36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53390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6DE1-33B4-4CA9-90CB-82A4947CA970}" type="datetimeFigureOut">
              <a:rPr lang="en-US" smtClean="0"/>
              <a:pPr/>
              <a:t>5/21/2020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AE271-0114-4DB5-B6DA-BEC114D36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6194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6DE1-33B4-4CA9-90CB-82A4947CA970}" type="datetimeFigureOut">
              <a:rPr lang="en-US" smtClean="0"/>
              <a:pPr/>
              <a:t>5/21/2020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AE271-0114-4DB5-B6DA-BEC114D36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7640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6DE1-33B4-4CA9-90CB-82A4947CA970}" type="datetimeFigureOut">
              <a:rPr lang="en-US" smtClean="0"/>
              <a:pPr/>
              <a:t>5/21/2020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AE271-0114-4DB5-B6DA-BEC114D36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80579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6DE1-33B4-4CA9-90CB-82A4947CA970}" type="datetimeFigureOut">
              <a:rPr lang="en-US" smtClean="0"/>
              <a:pPr/>
              <a:t>5/21/2020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AE271-0114-4DB5-B6DA-BEC114D36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3792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6DE1-33B4-4CA9-90CB-82A4947CA970}" type="datetimeFigureOut">
              <a:rPr lang="en-US" smtClean="0"/>
              <a:pPr/>
              <a:t>5/21/2020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AE271-0114-4DB5-B6DA-BEC114D36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45727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6DE1-33B4-4CA9-90CB-82A4947CA970}" type="datetimeFigureOut">
              <a:rPr lang="en-US" smtClean="0"/>
              <a:pPr/>
              <a:t>5/21/2020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AE271-0114-4DB5-B6DA-BEC114D36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22451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86DE1-33B4-4CA9-90CB-82A4947CA970}" type="datetimeFigureOut">
              <a:rPr lang="en-US" smtClean="0"/>
              <a:pPr/>
              <a:t>5/21/2020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8AE271-0114-4DB5-B6DA-BEC114D36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76116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mfe.gov.ro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mfe.gov.ro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mfe.gov.ro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mfe.gov.ro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mfe.gov.ro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mfe.gov.ro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mfe.gov.ro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mfe.gov.ro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mfe.gov.r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26148"/>
            <a:ext cx="10515600" cy="1162210"/>
          </a:xfrm>
        </p:spPr>
        <p:txBody>
          <a:bodyPr>
            <a:noAutofit/>
          </a:bodyPr>
          <a:lstStyle/>
          <a:p>
            <a:pPr algn="ctr"/>
            <a:r>
              <a:rPr lang="ro-RO" sz="3600" b="1" dirty="0" smtClean="0">
                <a:solidFill>
                  <a:schemeClr val="accent1">
                    <a:lumMod val="50000"/>
                  </a:schemeClr>
                </a:solidFill>
              </a:rPr>
              <a:t>Cadru legal privind procedurile utilizabile în cazul extremei urgențe provocate de COVID-19</a:t>
            </a:r>
            <a:endParaRPr lang="en-US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93075"/>
            <a:ext cx="10515600" cy="3583887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o-RO" dirty="0" smtClean="0"/>
              <a:t>Conform Directivelor europene și legislației naționale în materie de achiziții publice, în cazul unei urgențe extreme și imprevizibile, cum este situația generată de COVID-19, se pot utiliza următoarele proceduri de atribuire: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o-RO" dirty="0" smtClean="0"/>
              <a:t>Procedură deschisă </a:t>
            </a:r>
            <a:r>
              <a:rPr lang="en-US" dirty="0" smtClean="0"/>
              <a:t>“</a:t>
            </a:r>
            <a:r>
              <a:rPr lang="ro-RO" dirty="0" smtClean="0"/>
              <a:t>accelerată</a:t>
            </a:r>
            <a:r>
              <a:rPr lang="en-US" dirty="0" smtClean="0"/>
              <a:t>”</a:t>
            </a:r>
            <a:endParaRPr lang="ro-RO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o-RO" dirty="0" smtClean="0"/>
              <a:t>Procedură restrânsă</a:t>
            </a:r>
            <a:r>
              <a:rPr lang="en-US" dirty="0" smtClean="0"/>
              <a:t> “</a:t>
            </a:r>
            <a:r>
              <a:rPr lang="ro-RO" dirty="0" smtClean="0"/>
              <a:t>accelerată</a:t>
            </a:r>
            <a:r>
              <a:rPr lang="en-US" dirty="0" smtClean="0"/>
              <a:t>”</a:t>
            </a:r>
            <a:endParaRPr lang="ro-RO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o-RO" dirty="0" smtClean="0"/>
              <a:t>Negociere fără publicarea prealabilă a unui anunț de participare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o-RO" dirty="0" smtClean="0"/>
              <a:t>Achiziția directă (</a:t>
            </a:r>
            <a:r>
              <a:rPr lang="en-US" dirty="0" err="1" smtClean="0"/>
              <a:t>valoare</a:t>
            </a:r>
            <a:r>
              <a:rPr lang="en-US" dirty="0" smtClean="0"/>
              <a:t> </a:t>
            </a:r>
            <a:r>
              <a:rPr lang="en-US" dirty="0" err="1" smtClean="0"/>
              <a:t>prag</a:t>
            </a:r>
            <a:r>
              <a:rPr lang="en-US" dirty="0" smtClean="0"/>
              <a:t>, maxim 135.060 lei</a:t>
            </a:r>
            <a:r>
              <a:rPr lang="ro-RO" dirty="0" smtClean="0"/>
              <a:t>)</a:t>
            </a:r>
          </a:p>
          <a:p>
            <a:pPr marL="0" indent="0" algn="just">
              <a:buNone/>
            </a:pPr>
            <a:endParaRPr lang="ro-RO" dirty="0" smtClean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-11961"/>
            <a:ext cx="12192000" cy="892552"/>
          </a:xfrm>
          <a:prstGeom prst="rect">
            <a:avLst/>
          </a:prstGeom>
          <a:solidFill>
            <a:srgbClr val="29334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  <a:hlinkClick r:id="rId2"/>
              </a:rPr>
              <a:t>  </a:t>
            </a:r>
            <a:r>
              <a:rPr kumimoji="0" lang="en-US" altLang="en-US" sz="5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</a:rPr>
              <a:t> 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</a:rPr>
              <a:t>                  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Ministerul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 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Fondurilor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 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Europene</a:t>
            </a:r>
            <a:endParaRPr kumimoji="0" lang="en-US" altLang="en-US" sz="22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Quicksand"/>
            </a:endParaRPr>
          </a:p>
        </p:txBody>
      </p:sp>
      <p:pic>
        <p:nvPicPr>
          <p:cNvPr id="1026" name="Picture 2" descr="http://mfe.gov.ro/logomic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717" y="53544"/>
            <a:ext cx="791569" cy="761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62962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8047" y="880591"/>
            <a:ext cx="10345003" cy="793721"/>
          </a:xfrm>
        </p:spPr>
        <p:txBody>
          <a:bodyPr>
            <a:noAutofit/>
          </a:bodyPr>
          <a:lstStyle/>
          <a:p>
            <a:r>
              <a:rPr lang="ro-RO" sz="2400" b="1" dirty="0" smtClean="0">
                <a:solidFill>
                  <a:schemeClr val="accent1">
                    <a:lumMod val="50000"/>
                  </a:schemeClr>
                </a:solidFill>
              </a:rPr>
              <a:t>Situațiile în care se poate aplica procedura de n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egociere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o-RO" sz="2400" b="1" dirty="0" smtClean="0">
                <a:solidFill>
                  <a:schemeClr val="accent1">
                    <a:lumMod val="50000"/>
                  </a:schemeClr>
                </a:solidFill>
              </a:rPr>
              <a:t>fără publicare prealabilă a unui anunț de participare</a:t>
            </a:r>
            <a:endParaRPr lang="en-US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2263" y="1555845"/>
            <a:ext cx="11150221" cy="5145205"/>
          </a:xfrm>
        </p:spPr>
        <p:txBody>
          <a:bodyPr>
            <a:noAutofit/>
          </a:bodyPr>
          <a:lstStyle/>
          <a:p>
            <a:pPr algn="just"/>
            <a:r>
              <a:rPr lang="ro-RO" sz="1800" dirty="0" smtClean="0"/>
              <a:t>Prin Comunicarea nr. 2020/C 108 I/01, Comisia Europeană </a:t>
            </a:r>
            <a:r>
              <a:rPr lang="ro-RO" sz="1800" u="sng" dirty="0" smtClean="0"/>
              <a:t>explică opțiunile și mecanismele prevăzute</a:t>
            </a:r>
            <a:r>
              <a:rPr lang="ro-RO" sz="1800" dirty="0" smtClean="0"/>
              <a:t> de Directiva 24/2014 transpusă prin Legea 98/2016 </a:t>
            </a:r>
            <a:r>
              <a:rPr lang="ro-RO" sz="1800" u="sng" dirty="0" smtClean="0"/>
              <a:t>aplicabile în caz de urgență extremă și imprevizibilă</a:t>
            </a:r>
            <a:r>
              <a:rPr lang="ro-RO" sz="1800" dirty="0" smtClean="0"/>
              <a:t>, după cum urmează</a:t>
            </a:r>
            <a:r>
              <a:rPr lang="en-US" sz="1800" dirty="0" smtClean="0"/>
              <a:t>:</a:t>
            </a:r>
            <a:endParaRPr lang="ro-RO" sz="1800" dirty="0" smtClean="0"/>
          </a:p>
          <a:p>
            <a:pPr algn="just"/>
            <a:r>
              <a:rPr lang="ro-RO" sz="1800" dirty="0" smtClean="0"/>
              <a:t>Conform ART. 104, alin. (1) și (2) din Legea 98/2016: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n-US" sz="1800" dirty="0" err="1" smtClean="0"/>
              <a:t>Autoritatea</a:t>
            </a:r>
            <a:r>
              <a:rPr lang="en-US" sz="1800" dirty="0" smtClean="0"/>
              <a:t> </a:t>
            </a:r>
            <a:r>
              <a:rPr lang="en-US" sz="1800" dirty="0" err="1" smtClean="0"/>
              <a:t>contractantă</a:t>
            </a:r>
            <a:r>
              <a:rPr lang="en-US" sz="1800" dirty="0" smtClean="0"/>
              <a:t> are </a:t>
            </a:r>
            <a:r>
              <a:rPr lang="en-US" sz="1800" dirty="0" err="1" smtClean="0"/>
              <a:t>dreptul</a:t>
            </a:r>
            <a:r>
              <a:rPr lang="en-US" sz="1800" dirty="0" smtClean="0"/>
              <a:t> de a </a:t>
            </a:r>
            <a:r>
              <a:rPr lang="en-US" sz="1800" dirty="0" err="1" smtClean="0"/>
              <a:t>aplica</a:t>
            </a:r>
            <a:r>
              <a:rPr lang="en-US" sz="1800" dirty="0" smtClean="0"/>
              <a:t> </a:t>
            </a:r>
            <a:r>
              <a:rPr lang="en-US" sz="1800" dirty="0" err="1" smtClean="0"/>
              <a:t>procedura</a:t>
            </a:r>
            <a:r>
              <a:rPr lang="en-US" sz="1800" dirty="0" smtClean="0"/>
              <a:t> de </a:t>
            </a:r>
            <a:r>
              <a:rPr lang="en-US" sz="1800" dirty="0" err="1" smtClean="0"/>
              <a:t>negociere</a:t>
            </a:r>
            <a:r>
              <a:rPr lang="en-US" sz="1800" dirty="0" smtClean="0"/>
              <a:t> </a:t>
            </a:r>
            <a:r>
              <a:rPr lang="en-US" sz="1800" dirty="0" err="1" smtClean="0"/>
              <a:t>fără</a:t>
            </a:r>
            <a:r>
              <a:rPr lang="en-US" sz="1800" dirty="0" smtClean="0"/>
              <a:t> </a:t>
            </a:r>
            <a:r>
              <a:rPr lang="en-US" sz="1800" dirty="0" err="1" smtClean="0"/>
              <a:t>publicarea</a:t>
            </a:r>
            <a:r>
              <a:rPr lang="en-US" sz="1800" dirty="0" smtClean="0"/>
              <a:t> </a:t>
            </a:r>
            <a:r>
              <a:rPr lang="en-US" sz="1800" dirty="0" err="1" smtClean="0"/>
              <a:t>prealabilă</a:t>
            </a:r>
            <a:r>
              <a:rPr lang="en-US" sz="1800" dirty="0" smtClean="0"/>
              <a:t> a </a:t>
            </a:r>
            <a:r>
              <a:rPr lang="en-US" sz="1800" dirty="0" err="1" smtClean="0"/>
              <a:t>unui</a:t>
            </a:r>
            <a:r>
              <a:rPr lang="en-US" sz="1800" dirty="0" smtClean="0"/>
              <a:t> </a:t>
            </a:r>
            <a:r>
              <a:rPr lang="en-US" sz="1800" dirty="0" err="1" smtClean="0"/>
              <a:t>anunţ</a:t>
            </a:r>
            <a:r>
              <a:rPr lang="en-US" sz="1800" dirty="0" smtClean="0"/>
              <a:t> de </a:t>
            </a:r>
            <a:r>
              <a:rPr lang="en-US" sz="1800" dirty="0" err="1" smtClean="0"/>
              <a:t>participare</a:t>
            </a:r>
            <a:r>
              <a:rPr lang="en-US" sz="1800" dirty="0" smtClean="0"/>
              <a:t> </a:t>
            </a:r>
            <a:r>
              <a:rPr lang="en-US" sz="1800" dirty="0" err="1" smtClean="0"/>
              <a:t>pentru</a:t>
            </a:r>
            <a:r>
              <a:rPr lang="en-US" sz="1800" dirty="0" smtClean="0"/>
              <a:t> </a:t>
            </a:r>
            <a:r>
              <a:rPr lang="en-US" sz="1800" dirty="0" err="1" smtClean="0"/>
              <a:t>atribuirea</a:t>
            </a:r>
            <a:r>
              <a:rPr lang="en-US" sz="1800" dirty="0" smtClean="0"/>
              <a:t> </a:t>
            </a:r>
            <a:r>
              <a:rPr lang="en-US" sz="1800" dirty="0" err="1" smtClean="0"/>
              <a:t>contractelor</a:t>
            </a:r>
            <a:r>
              <a:rPr lang="en-US" sz="1800" dirty="0" smtClean="0"/>
              <a:t> de </a:t>
            </a:r>
            <a:r>
              <a:rPr lang="en-US" sz="1800" dirty="0" err="1" smtClean="0"/>
              <a:t>achiziţii</a:t>
            </a:r>
            <a:r>
              <a:rPr lang="en-US" sz="1800" dirty="0" smtClean="0"/>
              <a:t> </a:t>
            </a:r>
            <a:r>
              <a:rPr lang="en-US" sz="1800" dirty="0" err="1" smtClean="0"/>
              <a:t>publice</a:t>
            </a:r>
            <a:r>
              <a:rPr lang="en-US" sz="1800" dirty="0" smtClean="0"/>
              <a:t>/</a:t>
            </a:r>
            <a:r>
              <a:rPr lang="ro-RO" sz="1800" dirty="0" smtClean="0"/>
              <a:t> </a:t>
            </a:r>
            <a:r>
              <a:rPr lang="en-US" sz="1800" dirty="0" err="1" smtClean="0"/>
              <a:t>acordurilorcadru</a:t>
            </a:r>
            <a:r>
              <a:rPr lang="en-US" sz="1800" dirty="0" smtClean="0"/>
              <a:t> de </a:t>
            </a:r>
            <a:r>
              <a:rPr lang="en-US" sz="1800" dirty="0" err="1" smtClean="0"/>
              <a:t>lucrări</a:t>
            </a:r>
            <a:r>
              <a:rPr lang="en-US" sz="1800" dirty="0" smtClean="0"/>
              <a:t>, de </a:t>
            </a:r>
            <a:r>
              <a:rPr lang="en-US" sz="1800" dirty="0" err="1" smtClean="0"/>
              <a:t>produse</a:t>
            </a:r>
            <a:r>
              <a:rPr lang="en-US" sz="1800" dirty="0" smtClean="0"/>
              <a:t> </a:t>
            </a:r>
            <a:r>
              <a:rPr lang="en-US" sz="1800" dirty="0" err="1" smtClean="0"/>
              <a:t>sau</a:t>
            </a:r>
            <a:r>
              <a:rPr lang="en-US" sz="1800" dirty="0" smtClean="0"/>
              <a:t> de </a:t>
            </a:r>
            <a:r>
              <a:rPr lang="en-US" sz="1800" dirty="0" err="1" smtClean="0"/>
              <a:t>servicii</a:t>
            </a:r>
            <a:r>
              <a:rPr lang="en-US" sz="1800" dirty="0" smtClean="0"/>
              <a:t> </a:t>
            </a:r>
            <a:r>
              <a:rPr lang="en-US" sz="1800" dirty="0" err="1" smtClean="0"/>
              <a:t>într-unul</a:t>
            </a:r>
            <a:r>
              <a:rPr lang="en-US" sz="1800" dirty="0" smtClean="0"/>
              <a:t> din </a:t>
            </a:r>
            <a:r>
              <a:rPr lang="en-US" sz="1800" dirty="0" err="1" smtClean="0"/>
              <a:t>următoarele</a:t>
            </a:r>
            <a:r>
              <a:rPr lang="en-US" sz="1800" dirty="0" smtClean="0"/>
              <a:t> </a:t>
            </a:r>
            <a:r>
              <a:rPr lang="en-US" sz="1800" dirty="0" err="1" smtClean="0"/>
              <a:t>cazuri</a:t>
            </a:r>
            <a:r>
              <a:rPr lang="en-US" sz="1800" dirty="0" smtClean="0"/>
              <a:t>:</a:t>
            </a:r>
            <a:endParaRPr lang="ro-RO" sz="1800" dirty="0" smtClean="0"/>
          </a:p>
          <a:p>
            <a:pPr algn="just"/>
            <a:r>
              <a:rPr lang="en-US" sz="1800" dirty="0" smtClean="0"/>
              <a:t>[</a:t>
            </a:r>
            <a:r>
              <a:rPr lang="ro-RO" sz="1800" dirty="0" smtClean="0"/>
              <a:t>…</a:t>
            </a:r>
            <a:r>
              <a:rPr lang="en-US" sz="1800" dirty="0" smtClean="0"/>
              <a:t>]</a:t>
            </a:r>
            <a:r>
              <a:rPr lang="en-US" sz="1800" dirty="0"/>
              <a:t> </a:t>
            </a:r>
            <a:r>
              <a:rPr lang="en-US" sz="1800" dirty="0" smtClean="0"/>
              <a:t>b) </a:t>
            </a:r>
            <a:r>
              <a:rPr lang="en-US" sz="1800" dirty="0" err="1" smtClean="0"/>
              <a:t>dacă</a:t>
            </a:r>
            <a:r>
              <a:rPr lang="en-US" sz="1800" dirty="0" smtClean="0"/>
              <a:t> </a:t>
            </a:r>
            <a:r>
              <a:rPr lang="en-US" sz="1800" dirty="0" err="1" smtClean="0"/>
              <a:t>lucrările</a:t>
            </a:r>
            <a:r>
              <a:rPr lang="en-US" sz="1800" dirty="0" smtClean="0"/>
              <a:t>, </a:t>
            </a:r>
            <a:r>
              <a:rPr lang="en-US" sz="1800" dirty="0" err="1" smtClean="0"/>
              <a:t>produsele</a:t>
            </a:r>
            <a:r>
              <a:rPr lang="en-US" sz="1800" dirty="0" smtClean="0"/>
              <a:t> </a:t>
            </a:r>
            <a:r>
              <a:rPr lang="en-US" sz="1800" dirty="0" err="1" smtClean="0"/>
              <a:t>sau</a:t>
            </a:r>
            <a:r>
              <a:rPr lang="en-US" sz="1800" dirty="0" smtClean="0"/>
              <a:t> </a:t>
            </a:r>
            <a:r>
              <a:rPr lang="en-US" sz="1800" dirty="0" err="1" smtClean="0"/>
              <a:t>serviciile</a:t>
            </a:r>
            <a:r>
              <a:rPr lang="en-US" sz="1800" dirty="0" smtClean="0"/>
              <a:t> pot fi </a:t>
            </a:r>
            <a:r>
              <a:rPr lang="en-US" sz="1800" dirty="0" err="1" smtClean="0"/>
              <a:t>furnizate</a:t>
            </a:r>
            <a:r>
              <a:rPr lang="en-US" sz="1800" dirty="0" smtClean="0"/>
              <a:t> </a:t>
            </a:r>
            <a:r>
              <a:rPr lang="en-US" sz="1800" dirty="0" err="1" smtClean="0"/>
              <a:t>numai</a:t>
            </a:r>
            <a:r>
              <a:rPr lang="en-US" sz="1800" dirty="0" smtClean="0"/>
              <a:t> de </a:t>
            </a:r>
            <a:r>
              <a:rPr lang="en-US" sz="1800" dirty="0" err="1" smtClean="0"/>
              <a:t>către</a:t>
            </a:r>
            <a:r>
              <a:rPr lang="en-US" sz="1800" dirty="0" smtClean="0"/>
              <a:t> un </a:t>
            </a:r>
            <a:r>
              <a:rPr lang="en-US" sz="1800" dirty="0" err="1" smtClean="0"/>
              <a:t>anumit</a:t>
            </a:r>
            <a:r>
              <a:rPr lang="en-US" sz="1800" dirty="0" smtClean="0"/>
              <a:t> operator economic </a:t>
            </a:r>
            <a:r>
              <a:rPr lang="ro-RO" sz="1800" dirty="0" smtClean="0"/>
              <a:t>în cazul în care concurența lipsește din motive tehnice</a:t>
            </a:r>
            <a:r>
              <a:rPr lang="en-US" sz="1800" dirty="0" smtClean="0"/>
              <a:t>; </a:t>
            </a:r>
            <a:endParaRPr lang="ro-RO" sz="1800" dirty="0" smtClean="0"/>
          </a:p>
          <a:p>
            <a:pPr algn="just"/>
            <a:r>
              <a:rPr lang="en-US" sz="1800" dirty="0" smtClean="0"/>
              <a:t>      c) ca o </a:t>
            </a:r>
            <a:r>
              <a:rPr lang="en-US" sz="1800" dirty="0" err="1" smtClean="0"/>
              <a:t>măsură</a:t>
            </a:r>
            <a:r>
              <a:rPr lang="en-US" sz="1800" dirty="0" smtClean="0"/>
              <a:t> strict </a:t>
            </a:r>
            <a:r>
              <a:rPr lang="en-US" sz="1800" dirty="0" err="1" smtClean="0"/>
              <a:t>necesară</a:t>
            </a:r>
            <a:r>
              <a:rPr lang="en-US" sz="1800" dirty="0" smtClean="0"/>
              <a:t>, </a:t>
            </a:r>
            <a:r>
              <a:rPr lang="en-US" sz="1800" dirty="0" err="1" smtClean="0"/>
              <a:t>atunci</a:t>
            </a:r>
            <a:r>
              <a:rPr lang="en-US" sz="1800" dirty="0" smtClean="0"/>
              <a:t> </a:t>
            </a:r>
            <a:r>
              <a:rPr lang="en-US" sz="1800" dirty="0" err="1" smtClean="0"/>
              <a:t>când</a:t>
            </a:r>
            <a:r>
              <a:rPr lang="en-US" sz="1800" dirty="0" smtClean="0"/>
              <a:t> </a:t>
            </a:r>
            <a:r>
              <a:rPr lang="en-US" sz="1800" dirty="0" err="1" smtClean="0"/>
              <a:t>perioadele</a:t>
            </a:r>
            <a:r>
              <a:rPr lang="en-US" sz="1800" dirty="0" smtClean="0"/>
              <a:t> de </a:t>
            </a:r>
            <a:r>
              <a:rPr lang="en-US" sz="1800" dirty="0" err="1" smtClean="0"/>
              <a:t>aplicare</a:t>
            </a:r>
            <a:r>
              <a:rPr lang="en-US" sz="1800" dirty="0" smtClean="0"/>
              <a:t> a </a:t>
            </a:r>
            <a:r>
              <a:rPr lang="en-US" sz="1800" dirty="0" err="1" smtClean="0"/>
              <a:t>procedurilor</a:t>
            </a:r>
            <a:r>
              <a:rPr lang="en-US" sz="1800" dirty="0" smtClean="0"/>
              <a:t> </a:t>
            </a:r>
            <a:r>
              <a:rPr lang="ro-RO" sz="1800" dirty="0" smtClean="0"/>
              <a:t>deschise sau restrânse </a:t>
            </a:r>
            <a:r>
              <a:rPr lang="en-US" sz="1800" dirty="0" smtClean="0"/>
              <a:t>nu pot fi </a:t>
            </a:r>
            <a:r>
              <a:rPr lang="en-US" sz="1800" dirty="0" err="1" smtClean="0"/>
              <a:t>respectate</a:t>
            </a:r>
            <a:r>
              <a:rPr lang="en-US" sz="1800" dirty="0" smtClean="0"/>
              <a:t> din motive de </a:t>
            </a:r>
            <a:r>
              <a:rPr lang="en-US" sz="1800" dirty="0" err="1" smtClean="0"/>
              <a:t>extremă</a:t>
            </a:r>
            <a:r>
              <a:rPr lang="en-US" sz="1800" dirty="0" smtClean="0"/>
              <a:t> </a:t>
            </a:r>
            <a:r>
              <a:rPr lang="en-US" sz="1800" dirty="0" err="1" smtClean="0"/>
              <a:t>urgenţă</a:t>
            </a:r>
            <a:r>
              <a:rPr lang="en-US" sz="1800" dirty="0" smtClean="0"/>
              <a:t>, determinate de </a:t>
            </a:r>
            <a:r>
              <a:rPr lang="en-US" sz="1800" dirty="0" err="1" smtClean="0"/>
              <a:t>evenimente</a:t>
            </a:r>
            <a:r>
              <a:rPr lang="en-US" sz="1800" dirty="0" smtClean="0"/>
              <a:t> </a:t>
            </a:r>
            <a:r>
              <a:rPr lang="en-US" sz="1800" dirty="0" err="1" smtClean="0"/>
              <a:t>imprevizibile</a:t>
            </a:r>
            <a:r>
              <a:rPr lang="en-US" sz="1800" dirty="0" smtClean="0"/>
              <a:t> </a:t>
            </a:r>
            <a:r>
              <a:rPr lang="en-US" sz="1800" dirty="0" err="1" smtClean="0"/>
              <a:t>şi</a:t>
            </a:r>
            <a:r>
              <a:rPr lang="en-US" sz="1800" dirty="0" smtClean="0"/>
              <a:t> care nu se </a:t>
            </a:r>
            <a:r>
              <a:rPr lang="en-US" sz="1800" dirty="0" err="1" smtClean="0"/>
              <a:t>datorează</a:t>
            </a:r>
            <a:r>
              <a:rPr lang="en-US" sz="1800" dirty="0" smtClean="0"/>
              <a:t> sub </a:t>
            </a:r>
            <a:r>
              <a:rPr lang="en-US" sz="1800" dirty="0" err="1" smtClean="0"/>
              <a:t>nicio</a:t>
            </a:r>
            <a:r>
              <a:rPr lang="en-US" sz="1800" dirty="0" smtClean="0"/>
              <a:t> </a:t>
            </a:r>
            <a:r>
              <a:rPr lang="en-US" sz="1800" dirty="0" err="1" smtClean="0"/>
              <a:t>formă</a:t>
            </a:r>
            <a:r>
              <a:rPr lang="en-US" sz="1800" dirty="0" smtClean="0"/>
              <a:t> </a:t>
            </a:r>
            <a:r>
              <a:rPr lang="en-US" sz="1800" dirty="0" err="1" smtClean="0"/>
              <a:t>unei</a:t>
            </a:r>
            <a:r>
              <a:rPr lang="en-US" sz="1800" dirty="0" smtClean="0"/>
              <a:t> </a:t>
            </a:r>
            <a:r>
              <a:rPr lang="en-US" sz="1800" dirty="0" err="1" smtClean="0"/>
              <a:t>acţiuni</a:t>
            </a:r>
            <a:r>
              <a:rPr lang="en-US" sz="1800" dirty="0" smtClean="0"/>
              <a:t> </a:t>
            </a:r>
            <a:r>
              <a:rPr lang="en-US" sz="1800" dirty="0" err="1" smtClean="0"/>
              <a:t>sau</a:t>
            </a:r>
            <a:r>
              <a:rPr lang="en-US" sz="1800" dirty="0" smtClean="0"/>
              <a:t> </a:t>
            </a:r>
            <a:r>
              <a:rPr lang="en-US" sz="1800" dirty="0" err="1" smtClean="0"/>
              <a:t>inacţiuni</a:t>
            </a:r>
            <a:r>
              <a:rPr lang="en-US" sz="1800" dirty="0" smtClean="0"/>
              <a:t> a </a:t>
            </a:r>
            <a:r>
              <a:rPr lang="en-US" sz="1800" dirty="0" err="1" smtClean="0"/>
              <a:t>autorităţii</a:t>
            </a:r>
            <a:r>
              <a:rPr lang="en-US" sz="1800" dirty="0" smtClean="0"/>
              <a:t> </a:t>
            </a:r>
            <a:r>
              <a:rPr lang="en-US" sz="1800" dirty="0" err="1" smtClean="0"/>
              <a:t>contractante</a:t>
            </a:r>
            <a:r>
              <a:rPr lang="en-US" sz="1800" dirty="0" smtClean="0"/>
              <a:t>.</a:t>
            </a:r>
            <a:r>
              <a:rPr lang="ro-RO" sz="1800" dirty="0" smtClean="0"/>
              <a:t>  </a:t>
            </a:r>
          </a:p>
          <a:p>
            <a:pPr algn="just"/>
            <a:r>
              <a:rPr lang="en-US" sz="1800" dirty="0" smtClean="0"/>
              <a:t>Fa</a:t>
            </a:r>
            <a:r>
              <a:rPr lang="ro-RO" sz="1800" smtClean="0"/>
              <a:t>ță</a:t>
            </a:r>
            <a:r>
              <a:rPr lang="en-US" sz="1800" smtClean="0"/>
              <a:t> </a:t>
            </a:r>
            <a:r>
              <a:rPr lang="en-US" sz="1800" dirty="0" smtClean="0"/>
              <a:t>de </a:t>
            </a:r>
            <a:r>
              <a:rPr lang="en-US" sz="1800" dirty="0" err="1" smtClean="0"/>
              <a:t>cele</a:t>
            </a:r>
            <a:r>
              <a:rPr lang="en-US" sz="1800" dirty="0" smtClean="0"/>
              <a:t> </a:t>
            </a:r>
            <a:r>
              <a:rPr lang="en-US" sz="1800" dirty="0" err="1" smtClean="0"/>
              <a:t>prezentate</a:t>
            </a:r>
            <a:r>
              <a:rPr lang="en-US" sz="1800" dirty="0" smtClean="0"/>
              <a:t> </a:t>
            </a:r>
            <a:r>
              <a:rPr lang="en-US" sz="1800" dirty="0" err="1" smtClean="0"/>
              <a:t>mai</a:t>
            </a:r>
            <a:r>
              <a:rPr lang="en-US" sz="1800" dirty="0" smtClean="0"/>
              <a:t> </a:t>
            </a:r>
            <a:r>
              <a:rPr lang="en-US" sz="1800" dirty="0" err="1" smtClean="0"/>
              <a:t>sus</a:t>
            </a:r>
            <a:r>
              <a:rPr lang="en-US" sz="1800" dirty="0" smtClean="0"/>
              <a:t>, din </a:t>
            </a:r>
            <a:r>
              <a:rPr lang="ro-RO" sz="1800" dirty="0" smtClean="0"/>
              <a:t>Comunicarea</a:t>
            </a:r>
            <a:r>
              <a:rPr lang="en-US" sz="1800" dirty="0" smtClean="0"/>
              <a:t> </a:t>
            </a:r>
            <a:r>
              <a:rPr lang="ro-RO" sz="1800" dirty="0" smtClean="0"/>
              <a:t>Comisie</a:t>
            </a:r>
            <a:r>
              <a:rPr lang="en-US" sz="1800" dirty="0" err="1" smtClean="0"/>
              <a:t>i</a:t>
            </a:r>
            <a:r>
              <a:rPr lang="ro-RO" sz="1800" dirty="0" smtClean="0"/>
              <a:t> nr</a:t>
            </a:r>
            <a:r>
              <a:rPr lang="ro-RO" sz="1800" dirty="0"/>
              <a:t>. 2020/C 108 </a:t>
            </a:r>
            <a:r>
              <a:rPr lang="ro-RO" sz="1800" dirty="0" smtClean="0"/>
              <a:t>I/01</a:t>
            </a:r>
            <a:r>
              <a:rPr lang="en-US" sz="1800" dirty="0" smtClean="0"/>
              <a:t>, </a:t>
            </a:r>
            <a:r>
              <a:rPr lang="ro-RO" sz="1800" dirty="0" err="1"/>
              <a:t>î</a:t>
            </a:r>
            <a:r>
              <a:rPr lang="en-US" sz="1800" dirty="0" err="1" smtClean="0"/>
              <a:t>ntelegem</a:t>
            </a:r>
            <a:r>
              <a:rPr lang="en-US" sz="1800" dirty="0" smtClean="0"/>
              <a:t> </a:t>
            </a:r>
            <a:r>
              <a:rPr lang="en-US" sz="1800" dirty="0" err="1" smtClean="0"/>
              <a:t>urm</a:t>
            </a:r>
            <a:r>
              <a:rPr lang="ro-RO" sz="1800" dirty="0" smtClean="0"/>
              <a:t>ă</a:t>
            </a:r>
            <a:r>
              <a:rPr lang="en-US" sz="1800" dirty="0" err="1" smtClean="0"/>
              <a:t>torul</a:t>
            </a:r>
            <a:r>
              <a:rPr lang="en-US" sz="1800" dirty="0" smtClean="0"/>
              <a:t> aspect:</a:t>
            </a:r>
            <a:r>
              <a:rPr lang="ro-RO" sz="1800" dirty="0" smtClean="0"/>
              <a:t> </a:t>
            </a:r>
            <a:endParaRPr lang="en-US" sz="1800" dirty="0" smtClean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n-US" sz="1800" b="1" i="1" dirty="0" smtClean="0"/>
              <a:t>“</a:t>
            </a:r>
            <a:r>
              <a:rPr lang="en-US" sz="1800" b="1" i="1" dirty="0" err="1" smtClean="0"/>
              <a:t>Ar</a:t>
            </a:r>
            <a:r>
              <a:rPr lang="en-US" sz="1800" b="1" i="1" dirty="0" smtClean="0"/>
              <a:t> </a:t>
            </a:r>
            <a:r>
              <a:rPr lang="en-US" sz="1800" b="1" i="1" dirty="0" err="1" smtClean="0"/>
              <a:t>putea</a:t>
            </a:r>
            <a:r>
              <a:rPr lang="en-US" sz="1800" b="1" i="1" dirty="0" smtClean="0"/>
              <a:t> fi </a:t>
            </a:r>
            <a:r>
              <a:rPr lang="en-US" sz="1800" b="1" i="1" dirty="0" err="1" smtClean="0"/>
              <a:t>permisa</a:t>
            </a:r>
            <a:r>
              <a:rPr lang="en-US" sz="1800" b="1" i="1" dirty="0" smtClean="0"/>
              <a:t> </a:t>
            </a:r>
            <a:r>
              <a:rPr lang="en-US" sz="1800" b="1" i="1" dirty="0" err="1" smtClean="0"/>
              <a:t>chiar</a:t>
            </a:r>
            <a:r>
              <a:rPr lang="en-US" sz="1800" b="1" i="1" dirty="0" smtClean="0"/>
              <a:t> </a:t>
            </a:r>
            <a:r>
              <a:rPr lang="en-US" sz="1800" b="1" i="1" dirty="0" err="1" smtClean="0"/>
              <a:t>si</a:t>
            </a:r>
            <a:r>
              <a:rPr lang="en-US" sz="1800" b="1" i="1" dirty="0" smtClean="0"/>
              <a:t> </a:t>
            </a:r>
            <a:r>
              <a:rPr lang="en-US" sz="1800" b="1" i="1" dirty="0" err="1" smtClean="0"/>
              <a:t>atribuirea</a:t>
            </a:r>
            <a:r>
              <a:rPr lang="en-US" sz="1800" b="1" i="1" dirty="0" smtClean="0"/>
              <a:t> </a:t>
            </a:r>
            <a:r>
              <a:rPr lang="en-US" sz="1800" b="1" i="1" dirty="0" err="1" smtClean="0"/>
              <a:t>directa</a:t>
            </a:r>
            <a:r>
              <a:rPr lang="en-US" sz="1800" b="1" i="1" dirty="0" smtClean="0"/>
              <a:t>* </a:t>
            </a:r>
            <a:r>
              <a:rPr lang="en-US" sz="1800" b="1" i="1" dirty="0" err="1" smtClean="0"/>
              <a:t>unui</a:t>
            </a:r>
            <a:r>
              <a:rPr lang="en-US" sz="1800" b="1" i="1" dirty="0" smtClean="0"/>
              <a:t> operator economic </a:t>
            </a:r>
            <a:r>
              <a:rPr lang="en-US" sz="1800" b="1" i="1" dirty="0" err="1" smtClean="0"/>
              <a:t>preselectat</a:t>
            </a:r>
            <a:r>
              <a:rPr lang="en-US" sz="1800" b="1" i="1" dirty="0" smtClean="0"/>
              <a:t>, cu </a:t>
            </a:r>
            <a:r>
              <a:rPr lang="en-US" sz="1800" b="1" i="1" dirty="0" err="1" smtClean="0"/>
              <a:t>conditia</a:t>
            </a:r>
            <a:r>
              <a:rPr lang="en-US" sz="1800" b="1" i="1" dirty="0" smtClean="0"/>
              <a:t> ca </a:t>
            </a:r>
            <a:r>
              <a:rPr lang="en-US" sz="1800" b="1" i="1" dirty="0" err="1" smtClean="0"/>
              <a:t>acesta</a:t>
            </a:r>
            <a:r>
              <a:rPr lang="en-US" sz="1800" b="1" i="1" dirty="0" smtClean="0"/>
              <a:t> din </a:t>
            </a:r>
            <a:r>
              <a:rPr lang="en-US" sz="1800" b="1" i="1" dirty="0" err="1" smtClean="0"/>
              <a:t>urma</a:t>
            </a:r>
            <a:r>
              <a:rPr lang="en-US" sz="1800" b="1" i="1" dirty="0" smtClean="0"/>
              <a:t> </a:t>
            </a:r>
            <a:r>
              <a:rPr lang="en-US" sz="1800" b="1" i="1" dirty="0" err="1" smtClean="0"/>
              <a:t>sa</a:t>
            </a:r>
            <a:r>
              <a:rPr lang="en-US" sz="1800" b="1" i="1" dirty="0" smtClean="0"/>
              <a:t> fie </a:t>
            </a:r>
            <a:r>
              <a:rPr lang="en-US" sz="1800" b="1" i="1" dirty="0" err="1" smtClean="0"/>
              <a:t>singurul</a:t>
            </a:r>
            <a:r>
              <a:rPr lang="en-US" sz="1800" b="1" i="1" dirty="0" smtClean="0"/>
              <a:t> </a:t>
            </a:r>
            <a:r>
              <a:rPr lang="en-US" sz="1800" b="1" i="1" dirty="0" err="1" smtClean="0"/>
              <a:t>capabil</a:t>
            </a:r>
            <a:r>
              <a:rPr lang="en-US" sz="1800" b="1" i="1" dirty="0" smtClean="0"/>
              <a:t> </a:t>
            </a:r>
            <a:r>
              <a:rPr lang="en-US" sz="1800" b="1" i="1" dirty="0" err="1" smtClean="0"/>
              <a:t>sa</a:t>
            </a:r>
            <a:r>
              <a:rPr lang="en-US" sz="1800" b="1" i="1" dirty="0" smtClean="0"/>
              <a:t> </a:t>
            </a:r>
            <a:r>
              <a:rPr lang="en-US" sz="1800" b="1" i="1" dirty="0" err="1" smtClean="0"/>
              <a:t>asigure</a:t>
            </a:r>
            <a:r>
              <a:rPr lang="en-US" sz="1800" b="1" i="1" dirty="0" smtClean="0"/>
              <a:t> </a:t>
            </a:r>
            <a:r>
              <a:rPr lang="en-US" sz="1800" b="1" i="1" dirty="0" err="1" smtClean="0"/>
              <a:t>livrarile</a:t>
            </a:r>
            <a:r>
              <a:rPr lang="en-US" sz="1800" b="1" i="1" dirty="0" smtClean="0"/>
              <a:t> </a:t>
            </a:r>
            <a:r>
              <a:rPr lang="en-US" sz="1800" b="1" i="1" dirty="0" err="1" smtClean="0"/>
              <a:t>necesare</a:t>
            </a:r>
            <a:r>
              <a:rPr lang="en-US" sz="1800" b="1" i="1" dirty="0" smtClean="0"/>
              <a:t> in </a:t>
            </a:r>
            <a:r>
              <a:rPr lang="en-US" sz="1800" b="1" i="1" dirty="0" err="1" smtClean="0"/>
              <a:t>limitele</a:t>
            </a:r>
            <a:r>
              <a:rPr lang="en-US" sz="1800" b="1" i="1" dirty="0" smtClean="0"/>
              <a:t> </a:t>
            </a:r>
            <a:r>
              <a:rPr lang="en-US" sz="1800" b="1" i="1" dirty="0" err="1" smtClean="0"/>
              <a:t>tehnice</a:t>
            </a:r>
            <a:r>
              <a:rPr lang="en-US" sz="1800" b="1" i="1" dirty="0" smtClean="0"/>
              <a:t> </a:t>
            </a:r>
            <a:r>
              <a:rPr lang="en-US" sz="1800" b="1" i="1" dirty="0" err="1" smtClean="0"/>
              <a:t>temporale</a:t>
            </a:r>
            <a:r>
              <a:rPr lang="en-US" sz="1800" b="1" i="1" dirty="0" smtClean="0"/>
              <a:t> </a:t>
            </a:r>
            <a:r>
              <a:rPr lang="en-US" sz="1800" b="1" i="1" dirty="0" err="1" smtClean="0"/>
              <a:t>impuse</a:t>
            </a:r>
            <a:r>
              <a:rPr lang="en-US" sz="1800" b="1" i="1" dirty="0" smtClean="0"/>
              <a:t> de extrema </a:t>
            </a:r>
            <a:r>
              <a:rPr lang="en-US" sz="1800" b="1" i="1" dirty="0" err="1" smtClean="0"/>
              <a:t>urgenta</a:t>
            </a:r>
            <a:r>
              <a:rPr lang="ro-RO" sz="1800" b="1" i="1" dirty="0" smtClean="0"/>
              <a:t>.</a:t>
            </a:r>
            <a:r>
              <a:rPr lang="en-US" sz="1800" b="1" i="1" dirty="0" smtClean="0"/>
              <a:t>”</a:t>
            </a:r>
            <a:endParaRPr lang="ro-RO" sz="1800" b="1" i="1" dirty="0" smtClean="0"/>
          </a:p>
          <a:p>
            <a:pPr algn="just"/>
            <a:r>
              <a:rPr lang="ro-RO" sz="1400" dirty="0" smtClean="0">
                <a:solidFill>
                  <a:schemeClr val="accent2">
                    <a:lumMod val="75000"/>
                  </a:schemeClr>
                </a:solidFill>
              </a:rPr>
              <a:t>*</a:t>
            </a:r>
            <a:r>
              <a:rPr lang="ro-RO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o-RO" sz="1400" dirty="0" smtClean="0">
                <a:solidFill>
                  <a:schemeClr val="accent2">
                    <a:lumMod val="75000"/>
                  </a:schemeClr>
                </a:solidFill>
              </a:rPr>
              <a:t>Atribuirea directă la care se face referire se realizează prin procedura de negociere fără publicare către un singur operator</a:t>
            </a:r>
            <a:endParaRPr lang="en-US" sz="1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-11961"/>
            <a:ext cx="12192000" cy="892552"/>
          </a:xfrm>
          <a:prstGeom prst="rect">
            <a:avLst/>
          </a:prstGeom>
          <a:solidFill>
            <a:srgbClr val="29334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  <a:hlinkClick r:id="rId2"/>
              </a:rPr>
              <a:t>  </a:t>
            </a:r>
            <a:r>
              <a:rPr kumimoji="0" lang="en-US" altLang="en-US" sz="5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</a:rPr>
              <a:t> 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</a:rPr>
              <a:t>                  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Ministerul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 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Fondurilor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 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Europene</a:t>
            </a:r>
            <a:endParaRPr kumimoji="0" lang="en-US" altLang="en-US" sz="22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Quicksand"/>
            </a:endParaRPr>
          </a:p>
        </p:txBody>
      </p:sp>
      <p:pic>
        <p:nvPicPr>
          <p:cNvPr id="6" name="Picture 2" descr="http://mfe.gov.ro/logomic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717" y="53544"/>
            <a:ext cx="791569" cy="761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68580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15086"/>
            <a:ext cx="10515600" cy="875602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</a:rPr>
              <a:t>Criteriile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conform </a:t>
            </a:r>
            <a:r>
              <a:rPr lang="ro-RO" sz="2800" b="1" dirty="0" smtClean="0">
                <a:solidFill>
                  <a:schemeClr val="accent1">
                    <a:lumMod val="50000"/>
                  </a:schemeClr>
                </a:solidFill>
              </a:rPr>
              <a:t>cărora se </a:t>
            </a:r>
            <a:r>
              <a:rPr lang="ro-RO" sz="2800" b="1" dirty="0">
                <a:solidFill>
                  <a:schemeClr val="accent1">
                    <a:lumMod val="50000"/>
                  </a:schemeClr>
                </a:solidFill>
              </a:rPr>
              <a:t>poate aplica procedura de n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egociere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o-RO" sz="2800" b="1" dirty="0">
                <a:solidFill>
                  <a:schemeClr val="accent1">
                    <a:lumMod val="50000"/>
                  </a:schemeClr>
                </a:solidFill>
              </a:rPr>
              <a:t>fără publicare prealabilă a unui anunț de participare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o-RO" dirty="0" smtClean="0"/>
              <a:t>Conform Comunicării CE </a:t>
            </a:r>
            <a:r>
              <a:rPr lang="ro-RO" dirty="0"/>
              <a:t>nr. 2020/C 108 </a:t>
            </a:r>
            <a:r>
              <a:rPr lang="ro-RO" dirty="0" smtClean="0"/>
              <a:t>I/01 și Directivei </a:t>
            </a:r>
            <a:r>
              <a:rPr lang="ro-RO" dirty="0"/>
              <a:t>24/2014 transpusă prin Legea 98/2016 </a:t>
            </a:r>
            <a:r>
              <a:rPr lang="en-US" dirty="0" smtClean="0"/>
              <a:t>:</a:t>
            </a:r>
            <a:endParaRPr lang="en-US" dirty="0"/>
          </a:p>
          <a:p>
            <a:pPr algn="just">
              <a:buFont typeface="Wingdings" panose="05000000000000000000" pitchFamily="2" charset="2"/>
              <a:buChar char="v"/>
            </a:pPr>
            <a:r>
              <a:rPr lang="en-US" i="1" dirty="0"/>
              <a:t>“</a:t>
            </a:r>
            <a:r>
              <a:rPr lang="en-US" i="1" dirty="0" err="1"/>
              <a:t>Intruc</a:t>
            </a:r>
            <a:r>
              <a:rPr lang="ro-RO" i="1" dirty="0" err="1"/>
              <a:t>ât</a:t>
            </a:r>
            <a:r>
              <a:rPr lang="ro-RO" i="1" dirty="0"/>
              <a:t> autoritățile contractante derogă de la principiul de bază din Tratat privind transparența, </a:t>
            </a:r>
            <a:r>
              <a:rPr lang="ro-RO" i="1" u="sng" dirty="0"/>
              <a:t>Curtea de Justiție Europeană prevede că utilizarea acestei proceduri </a:t>
            </a:r>
            <a:r>
              <a:rPr lang="ro-RO" b="1" i="1" u="sng" dirty="0">
                <a:solidFill>
                  <a:srgbClr val="FF0000"/>
                </a:solidFill>
              </a:rPr>
              <a:t>rămâne o </a:t>
            </a:r>
            <a:r>
              <a:rPr lang="ro-RO" b="1" i="1" u="sng" dirty="0" err="1">
                <a:solidFill>
                  <a:srgbClr val="FF0000"/>
                </a:solidFill>
              </a:rPr>
              <a:t>exceptie</a:t>
            </a:r>
            <a:r>
              <a:rPr lang="ro-RO" i="1" dirty="0" smtClean="0"/>
              <a:t>.</a:t>
            </a:r>
            <a:r>
              <a:rPr lang="en-US" i="1" dirty="0" smtClean="0"/>
              <a:t>”</a:t>
            </a:r>
            <a:endParaRPr lang="ro-RO" i="1" dirty="0"/>
          </a:p>
          <a:p>
            <a:pPr algn="just">
              <a:buFont typeface="Wingdings" panose="05000000000000000000" pitchFamily="2" charset="2"/>
              <a:buChar char="v"/>
            </a:pPr>
            <a:r>
              <a:rPr lang="en-US" dirty="0" smtClean="0"/>
              <a:t>“</a:t>
            </a:r>
            <a:r>
              <a:rPr lang="ro-RO" i="1" dirty="0" smtClean="0"/>
              <a:t>La </a:t>
            </a:r>
            <a:r>
              <a:rPr lang="ro-RO" i="1" dirty="0"/>
              <a:t>evaluarea individuală a fiecărui caz, </a:t>
            </a:r>
            <a:r>
              <a:rPr lang="ro-RO" b="1" i="1" u="sng" dirty="0"/>
              <a:t>vor trebui îndeplinite următoarele criterii </a:t>
            </a:r>
            <a:r>
              <a:rPr lang="ro-RO" b="1" i="1" u="sng" dirty="0" smtClean="0">
                <a:solidFill>
                  <a:srgbClr val="FF0000"/>
                </a:solidFill>
              </a:rPr>
              <a:t>cumulative</a:t>
            </a:r>
            <a:r>
              <a:rPr lang="en-US" b="1" i="1" u="sng" dirty="0" smtClean="0">
                <a:solidFill>
                  <a:srgbClr val="FF0000"/>
                </a:solidFill>
              </a:rPr>
              <a:t>:</a:t>
            </a:r>
            <a:endParaRPr lang="ro-RO" b="1" i="1" u="sng" dirty="0">
              <a:solidFill>
                <a:srgbClr val="FF0000"/>
              </a:solidFill>
            </a:endParaRPr>
          </a:p>
          <a:p>
            <a:pPr marL="342900" indent="-342900" algn="just">
              <a:buAutoNum type="arabicPeriod"/>
            </a:pPr>
            <a:r>
              <a:rPr lang="ro-RO" i="1" u="sng" dirty="0"/>
              <a:t>Evenimente care nu puteau fi prevăzute </a:t>
            </a:r>
            <a:r>
              <a:rPr lang="ro-RO" i="1" dirty="0"/>
              <a:t>de către autoritatea contractantă în </a:t>
            </a:r>
            <a:r>
              <a:rPr lang="ro-RO" i="1" dirty="0" smtClean="0"/>
              <a:t>cauză</a:t>
            </a:r>
            <a:r>
              <a:rPr lang="en-US" i="1" dirty="0" smtClean="0"/>
              <a:t> […]</a:t>
            </a:r>
            <a:endParaRPr lang="ro-RO" i="1" dirty="0"/>
          </a:p>
          <a:p>
            <a:pPr marL="0" indent="0" algn="just">
              <a:buNone/>
            </a:pPr>
            <a:r>
              <a:rPr lang="ro-RO" i="1" dirty="0"/>
              <a:t>2. </a:t>
            </a:r>
            <a:r>
              <a:rPr lang="ro-RO" i="1" u="sng" dirty="0"/>
              <a:t>Extrema urgență </a:t>
            </a:r>
            <a:r>
              <a:rPr lang="ro-RO" i="1" dirty="0"/>
              <a:t>care face imposibilă respectarea termenelor generale </a:t>
            </a:r>
            <a:r>
              <a:rPr lang="en-US" i="1" dirty="0" smtClean="0"/>
              <a:t>[…]</a:t>
            </a:r>
            <a:endParaRPr lang="ro-RO" i="1" dirty="0"/>
          </a:p>
          <a:p>
            <a:pPr marL="0" indent="0" algn="just">
              <a:buNone/>
            </a:pPr>
            <a:r>
              <a:rPr lang="ro-RO" i="1" dirty="0"/>
              <a:t>3. Legătura de cauzalitate dintre evenimentul neprevăzut și extrema </a:t>
            </a:r>
            <a:r>
              <a:rPr lang="ro-RO" i="1" dirty="0" smtClean="0"/>
              <a:t>urgență</a:t>
            </a:r>
            <a:r>
              <a:rPr lang="en-US" i="1" dirty="0" smtClean="0"/>
              <a:t> […]</a:t>
            </a:r>
            <a:endParaRPr lang="ro-RO" i="1" dirty="0"/>
          </a:p>
          <a:p>
            <a:pPr marL="0" indent="0" algn="just">
              <a:buNone/>
            </a:pPr>
            <a:r>
              <a:rPr lang="ro-RO" i="1" dirty="0"/>
              <a:t>4. Utilizarea exclusivă pentru a acoperi lacunele, până la găsirea unor soluții </a:t>
            </a:r>
            <a:r>
              <a:rPr lang="ro-RO" i="1" dirty="0" smtClean="0"/>
              <a:t>stabile</a:t>
            </a:r>
            <a:r>
              <a:rPr lang="en-US" i="1" dirty="0" smtClean="0"/>
              <a:t> […]”</a:t>
            </a:r>
            <a:endParaRPr lang="ro-RO" i="1" dirty="0"/>
          </a:p>
          <a:p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11961"/>
            <a:ext cx="12192000" cy="892552"/>
          </a:xfrm>
          <a:prstGeom prst="rect">
            <a:avLst/>
          </a:prstGeom>
          <a:solidFill>
            <a:srgbClr val="29334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  <a:hlinkClick r:id="rId2"/>
              </a:rPr>
              <a:t>  </a:t>
            </a:r>
            <a:r>
              <a:rPr kumimoji="0" lang="en-US" altLang="en-US" sz="5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</a:rPr>
              <a:t> 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</a:rPr>
              <a:t>                  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Ministerul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 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Fondurilor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 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Europene</a:t>
            </a:r>
            <a:endParaRPr kumimoji="0" lang="en-US" altLang="en-US" sz="22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Quicksand"/>
            </a:endParaRPr>
          </a:p>
        </p:txBody>
      </p:sp>
      <p:pic>
        <p:nvPicPr>
          <p:cNvPr id="5" name="Picture 2" descr="http://mfe.gov.ro/logomic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717" y="53544"/>
            <a:ext cx="791569" cy="761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66979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638" y="946096"/>
            <a:ext cx="11129962" cy="1439917"/>
          </a:xfrm>
        </p:spPr>
        <p:txBody>
          <a:bodyPr>
            <a:noAutofit/>
          </a:bodyPr>
          <a:lstStyle/>
          <a:p>
            <a:pPr algn="ctr"/>
            <a:r>
              <a:rPr lang="ro-RO" sz="2800" b="1" dirty="0" smtClean="0">
                <a:solidFill>
                  <a:schemeClr val="accent1">
                    <a:lumMod val="50000"/>
                  </a:schemeClr>
                </a:solidFill>
              </a:rPr>
              <a:t>Documentele necesare în cazul aplicării procedurii de negociere fără publicare prealabilă a unui anunț de participare – </a:t>
            </a:r>
            <a:r>
              <a:rPr lang="ro-RO" sz="2800" b="1" u="sng" dirty="0" smtClean="0">
                <a:solidFill>
                  <a:schemeClr val="accent1">
                    <a:lumMod val="50000"/>
                  </a:schemeClr>
                </a:solidFill>
              </a:rPr>
              <a:t>Etapa de lansare a procedurii</a:t>
            </a:r>
            <a:endParaRPr lang="en-US" sz="2800" b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85975"/>
            <a:ext cx="10515600" cy="4475864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v"/>
            </a:pPr>
            <a:endParaRPr lang="ro-RO" sz="2400" dirty="0" smtClean="0"/>
          </a:p>
          <a:p>
            <a:pPr algn="just">
              <a:buFont typeface="Wingdings" panose="05000000000000000000" pitchFamily="2" charset="2"/>
              <a:buChar char="v"/>
            </a:pPr>
            <a:r>
              <a:rPr lang="ro-RO" sz="2400" dirty="0" smtClean="0"/>
              <a:t>Conform </a:t>
            </a:r>
            <a:r>
              <a:rPr lang="en-US" sz="2400" dirty="0" smtClean="0"/>
              <a:t>ART. 148 </a:t>
            </a:r>
            <a:r>
              <a:rPr lang="ro-RO" sz="2400" dirty="0" smtClean="0"/>
              <a:t> din HG 395/2016, d</a:t>
            </a:r>
            <a:r>
              <a:rPr lang="en-US" sz="2400" dirty="0" err="1" smtClean="0"/>
              <a:t>osarul</a:t>
            </a:r>
            <a:r>
              <a:rPr lang="en-US" sz="2400" dirty="0" smtClean="0"/>
              <a:t> </a:t>
            </a:r>
            <a:r>
              <a:rPr lang="en-US" sz="2400" dirty="0" err="1" smtClean="0"/>
              <a:t>achiziţiei</a:t>
            </a:r>
            <a:r>
              <a:rPr lang="en-US" sz="2400" dirty="0" smtClean="0"/>
              <a:t> </a:t>
            </a:r>
            <a:r>
              <a:rPr lang="en-US" sz="2400" dirty="0" err="1" smtClean="0"/>
              <a:t>publice</a:t>
            </a:r>
            <a:r>
              <a:rPr lang="ro-RO" sz="2400" dirty="0" smtClean="0"/>
              <a:t> – </a:t>
            </a:r>
            <a:r>
              <a:rPr lang="ro-RO" sz="2400" b="1" u="sng" dirty="0" smtClean="0"/>
              <a:t>etapa de lansare a procedurii</a:t>
            </a:r>
            <a:r>
              <a:rPr lang="ro-RO" sz="2400" dirty="0" smtClean="0"/>
              <a:t>, în situația aplicării  unei negocieri fără publicare prealabilă a unui anunț de participare </a:t>
            </a:r>
            <a:r>
              <a:rPr lang="en-US" sz="2400" dirty="0" smtClean="0"/>
              <a:t> </a:t>
            </a:r>
            <a:r>
              <a:rPr lang="en-US" sz="2400" dirty="0" err="1" smtClean="0"/>
              <a:t>trebuie</a:t>
            </a:r>
            <a:r>
              <a:rPr lang="en-US" sz="2400" dirty="0" smtClean="0"/>
              <a:t> </a:t>
            </a:r>
            <a:r>
              <a:rPr lang="en-US" sz="2400" dirty="0" err="1" smtClean="0"/>
              <a:t>să</a:t>
            </a:r>
            <a:r>
              <a:rPr lang="en-US" sz="2400" dirty="0" smtClean="0"/>
              <a:t> </a:t>
            </a:r>
            <a:r>
              <a:rPr lang="en-US" sz="2400" dirty="0" err="1" smtClean="0"/>
              <a:t>cuprindă</a:t>
            </a:r>
            <a:r>
              <a:rPr lang="en-US" sz="2400" dirty="0" smtClean="0"/>
              <a:t> </a:t>
            </a:r>
            <a:r>
              <a:rPr lang="en-US" sz="2400" dirty="0" err="1" smtClean="0"/>
              <a:t>documentele</a:t>
            </a:r>
            <a:r>
              <a:rPr lang="en-US" sz="2400" dirty="0" smtClean="0"/>
              <a:t> </a:t>
            </a:r>
            <a:r>
              <a:rPr lang="en-US" sz="2400" dirty="0" err="1" smtClean="0"/>
              <a:t>întocmite</a:t>
            </a:r>
            <a:r>
              <a:rPr lang="en-US" sz="2400" dirty="0" smtClean="0"/>
              <a:t> de </a:t>
            </a:r>
            <a:r>
              <a:rPr lang="en-US" sz="2400" dirty="0" err="1" smtClean="0"/>
              <a:t>autoritatea</a:t>
            </a:r>
            <a:r>
              <a:rPr lang="en-US" sz="2400" dirty="0" smtClean="0"/>
              <a:t> </a:t>
            </a:r>
            <a:r>
              <a:rPr lang="en-US" sz="2400" dirty="0" err="1" smtClean="0"/>
              <a:t>contractantă</a:t>
            </a:r>
            <a:r>
              <a:rPr lang="en-US" sz="2400" dirty="0" smtClean="0"/>
              <a:t>, cum </a:t>
            </a:r>
            <a:r>
              <a:rPr lang="en-US" sz="2400" dirty="0" err="1" smtClean="0"/>
              <a:t>ar</a:t>
            </a:r>
            <a:r>
              <a:rPr lang="en-US" sz="2400" dirty="0" smtClean="0"/>
              <a:t> fi, </a:t>
            </a:r>
            <a:r>
              <a:rPr lang="en-US" sz="2400" dirty="0" err="1" smtClean="0"/>
              <a:t>dar</a:t>
            </a:r>
            <a:r>
              <a:rPr lang="en-US" sz="2400" dirty="0" smtClean="0"/>
              <a:t> </a:t>
            </a:r>
            <a:r>
              <a:rPr lang="en-US" sz="2400" dirty="0" err="1" smtClean="0"/>
              <a:t>fără</a:t>
            </a:r>
            <a:r>
              <a:rPr lang="en-US" sz="2400" dirty="0" smtClean="0"/>
              <a:t> a se </a:t>
            </a:r>
            <a:r>
              <a:rPr lang="en-US" sz="2400" dirty="0" err="1" smtClean="0"/>
              <a:t>limita</a:t>
            </a:r>
            <a:r>
              <a:rPr lang="en-US" sz="2400" dirty="0" smtClean="0"/>
              <a:t> la </a:t>
            </a:r>
            <a:r>
              <a:rPr lang="en-US" sz="2400" dirty="0" err="1" smtClean="0"/>
              <a:t>următoarele</a:t>
            </a:r>
            <a:r>
              <a:rPr lang="en-US" sz="2400" dirty="0" smtClean="0"/>
              <a:t>:</a:t>
            </a:r>
            <a:endParaRPr lang="ro-RO" sz="2400" dirty="0" smtClean="0"/>
          </a:p>
          <a:p>
            <a:pPr marL="0" indent="0" algn="just">
              <a:buNone/>
            </a:pPr>
            <a:endParaRPr lang="ro-RO" sz="2400" dirty="0"/>
          </a:p>
          <a:p>
            <a:pPr indent="57150" algn="just"/>
            <a:r>
              <a:rPr lang="ro-RO" sz="2400" dirty="0" smtClean="0"/>
              <a:t>  </a:t>
            </a:r>
            <a:r>
              <a:rPr lang="en-US" sz="2400" dirty="0" err="1" smtClean="0"/>
              <a:t>strategia</a:t>
            </a:r>
            <a:r>
              <a:rPr lang="en-US" sz="2400" dirty="0" smtClean="0"/>
              <a:t> de </a:t>
            </a:r>
            <a:r>
              <a:rPr lang="en-US" sz="2400" dirty="0" err="1" smtClean="0"/>
              <a:t>contractare</a:t>
            </a:r>
            <a:r>
              <a:rPr lang="ro-RO" sz="2400" dirty="0" smtClean="0"/>
              <a:t>  și documente justificative privind extrema urgență</a:t>
            </a:r>
            <a:r>
              <a:rPr lang="en-US" sz="2400" dirty="0" smtClean="0"/>
              <a:t>; </a:t>
            </a:r>
            <a:endParaRPr lang="ro-RO" sz="2400" dirty="0" smtClean="0"/>
          </a:p>
          <a:p>
            <a:pPr indent="228600" algn="just"/>
            <a:r>
              <a:rPr lang="en-US" sz="2400" dirty="0" err="1" smtClean="0"/>
              <a:t>documentaţia</a:t>
            </a:r>
            <a:r>
              <a:rPr lang="en-US" sz="2400" dirty="0" smtClean="0"/>
              <a:t> de </a:t>
            </a:r>
            <a:r>
              <a:rPr lang="en-US" sz="2400" dirty="0" err="1" smtClean="0"/>
              <a:t>atribuire</a:t>
            </a:r>
            <a:r>
              <a:rPr lang="en-US" sz="2400" dirty="0" smtClean="0"/>
              <a:t>; </a:t>
            </a:r>
            <a:endParaRPr lang="ro-RO" sz="2400" dirty="0" smtClean="0"/>
          </a:p>
          <a:p>
            <a:pPr indent="228600" algn="just"/>
            <a:r>
              <a:rPr lang="ro-RO" sz="2400" dirty="0"/>
              <a:t>i</a:t>
            </a:r>
            <a:r>
              <a:rPr lang="ro-RO" sz="2400" dirty="0" smtClean="0"/>
              <a:t>nvitația de participare către potențialii ofertanți.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-11961"/>
            <a:ext cx="12192000" cy="892552"/>
          </a:xfrm>
          <a:prstGeom prst="rect">
            <a:avLst/>
          </a:prstGeom>
          <a:solidFill>
            <a:srgbClr val="29334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  <a:hlinkClick r:id="rId2"/>
              </a:rPr>
              <a:t>  </a:t>
            </a:r>
            <a:r>
              <a:rPr kumimoji="0" lang="en-US" altLang="en-US" sz="5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</a:rPr>
              <a:t> 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</a:rPr>
              <a:t>                  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Ministerul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 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Fondurilor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 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Europene</a:t>
            </a:r>
            <a:endParaRPr kumimoji="0" lang="en-US" altLang="en-US" sz="22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Quicksand"/>
            </a:endParaRPr>
          </a:p>
        </p:txBody>
      </p:sp>
      <p:pic>
        <p:nvPicPr>
          <p:cNvPr id="6" name="Picture 2" descr="http://mfe.gov.ro/logomic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717" y="53544"/>
            <a:ext cx="791569" cy="761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98819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728" y="946096"/>
            <a:ext cx="11232108" cy="1068442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Documentele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necesare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în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cazul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aplicării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procedurii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de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negociere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fără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publicare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prealabilă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a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unui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anunț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de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</a:rPr>
              <a:t>participare</a:t>
            </a:r>
            <a:r>
              <a:rPr lang="ro-RO" sz="2800" b="1" dirty="0" smtClean="0">
                <a:solidFill>
                  <a:schemeClr val="accent1">
                    <a:lumMod val="50000"/>
                  </a:schemeClr>
                </a:solidFill>
              </a:rPr>
              <a:t> – </a:t>
            </a:r>
            <a:r>
              <a:rPr lang="ro-RO" sz="2800" b="1" u="sng" dirty="0" smtClean="0">
                <a:solidFill>
                  <a:schemeClr val="accent1">
                    <a:lumMod val="50000"/>
                  </a:schemeClr>
                </a:solidFill>
              </a:rPr>
              <a:t>Etapa de evaluare a ofertelor</a:t>
            </a:r>
            <a:endParaRPr lang="en-US" sz="2800" b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728" y="2080042"/>
            <a:ext cx="11232108" cy="4606507"/>
          </a:xfrm>
        </p:spPr>
        <p:txBody>
          <a:bodyPr>
            <a:normAutofit fontScale="92500"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o-RO" sz="2200" dirty="0" smtClean="0"/>
              <a:t>Conform </a:t>
            </a:r>
            <a:r>
              <a:rPr lang="en-US" sz="2200" dirty="0"/>
              <a:t>ART. 148 </a:t>
            </a:r>
            <a:r>
              <a:rPr lang="ro-RO" sz="2200" dirty="0"/>
              <a:t> din HG 395/2016, d</a:t>
            </a:r>
            <a:r>
              <a:rPr lang="en-US" sz="2200" dirty="0" err="1"/>
              <a:t>osarul</a:t>
            </a:r>
            <a:r>
              <a:rPr lang="en-US" sz="2200" dirty="0"/>
              <a:t> </a:t>
            </a:r>
            <a:r>
              <a:rPr lang="en-US" sz="2200" dirty="0" err="1"/>
              <a:t>achiziţiei</a:t>
            </a:r>
            <a:r>
              <a:rPr lang="en-US" sz="2200" dirty="0"/>
              <a:t> </a:t>
            </a:r>
            <a:r>
              <a:rPr lang="en-US" sz="2200" dirty="0" err="1" smtClean="0"/>
              <a:t>publice</a:t>
            </a:r>
            <a:r>
              <a:rPr lang="ro-RO" sz="2200" dirty="0" smtClean="0"/>
              <a:t> – </a:t>
            </a:r>
            <a:r>
              <a:rPr lang="ro-RO" sz="2200" b="1" u="sng" dirty="0" smtClean="0"/>
              <a:t>etapa de evaluare a ofertelor</a:t>
            </a:r>
            <a:r>
              <a:rPr lang="ro-RO" sz="2200" dirty="0" smtClean="0"/>
              <a:t>, </a:t>
            </a:r>
            <a:r>
              <a:rPr lang="ro-RO" sz="2200" dirty="0"/>
              <a:t>în situația aplicării  procedurii de negociere fără publicare prealabilă a unui anunț de participare </a:t>
            </a:r>
            <a:r>
              <a:rPr lang="en-US" sz="2200" dirty="0"/>
              <a:t> </a:t>
            </a:r>
            <a:r>
              <a:rPr lang="en-US" sz="2200" dirty="0" err="1"/>
              <a:t>trebuie</a:t>
            </a:r>
            <a:r>
              <a:rPr lang="en-US" sz="2200" dirty="0"/>
              <a:t> </a:t>
            </a:r>
            <a:r>
              <a:rPr lang="en-US" sz="2200" dirty="0" err="1"/>
              <a:t>să</a:t>
            </a:r>
            <a:r>
              <a:rPr lang="en-US" sz="2200" dirty="0"/>
              <a:t> </a:t>
            </a:r>
            <a:r>
              <a:rPr lang="en-US" sz="2200" dirty="0" err="1"/>
              <a:t>cuprindă</a:t>
            </a:r>
            <a:r>
              <a:rPr lang="en-US" sz="2200" dirty="0"/>
              <a:t> </a:t>
            </a:r>
            <a:r>
              <a:rPr lang="en-US" sz="2200" dirty="0" err="1"/>
              <a:t>documentele</a:t>
            </a:r>
            <a:r>
              <a:rPr lang="en-US" sz="2200" dirty="0"/>
              <a:t> </a:t>
            </a:r>
            <a:r>
              <a:rPr lang="en-US" sz="2200" dirty="0" err="1"/>
              <a:t>întocmite</a:t>
            </a:r>
            <a:r>
              <a:rPr lang="en-US" sz="2200" dirty="0"/>
              <a:t> de </a:t>
            </a:r>
            <a:r>
              <a:rPr lang="en-US" sz="2200" dirty="0" err="1"/>
              <a:t>autoritatea</a:t>
            </a:r>
            <a:r>
              <a:rPr lang="en-US" sz="2200" dirty="0"/>
              <a:t> </a:t>
            </a:r>
            <a:r>
              <a:rPr lang="en-US" sz="2200" dirty="0" err="1"/>
              <a:t>contractantă</a:t>
            </a:r>
            <a:r>
              <a:rPr lang="en-US" sz="2200" dirty="0"/>
              <a:t>, cum </a:t>
            </a:r>
            <a:r>
              <a:rPr lang="en-US" sz="2200" dirty="0" err="1"/>
              <a:t>ar</a:t>
            </a:r>
            <a:r>
              <a:rPr lang="en-US" sz="2200" dirty="0"/>
              <a:t> fi, </a:t>
            </a:r>
            <a:r>
              <a:rPr lang="en-US" sz="2200" dirty="0" err="1"/>
              <a:t>dar</a:t>
            </a:r>
            <a:r>
              <a:rPr lang="en-US" sz="2200" dirty="0"/>
              <a:t> </a:t>
            </a:r>
            <a:r>
              <a:rPr lang="en-US" sz="2200" dirty="0" err="1"/>
              <a:t>fără</a:t>
            </a:r>
            <a:r>
              <a:rPr lang="en-US" sz="2200" dirty="0"/>
              <a:t> a se </a:t>
            </a:r>
            <a:r>
              <a:rPr lang="en-US" sz="2200" dirty="0" err="1"/>
              <a:t>limita</a:t>
            </a:r>
            <a:r>
              <a:rPr lang="en-US" sz="2200" dirty="0"/>
              <a:t> la </a:t>
            </a:r>
            <a:r>
              <a:rPr lang="en-US" sz="2200" dirty="0" err="1"/>
              <a:t>următoarele</a:t>
            </a:r>
            <a:r>
              <a:rPr lang="en-US" sz="2200" dirty="0" smtClean="0"/>
              <a:t>:</a:t>
            </a:r>
            <a:endParaRPr lang="ro-RO" sz="2200" dirty="0" smtClean="0"/>
          </a:p>
          <a:p>
            <a:pPr marL="628650" indent="-285750" algn="just"/>
            <a:r>
              <a:rPr lang="en-US" sz="2200" dirty="0" err="1" smtClean="0"/>
              <a:t>decizia</a:t>
            </a:r>
            <a:r>
              <a:rPr lang="en-US" sz="2200" dirty="0" smtClean="0"/>
              <a:t>/</a:t>
            </a:r>
            <a:r>
              <a:rPr lang="en-US" sz="2200" dirty="0" err="1" smtClean="0"/>
              <a:t>dispoziţia</a:t>
            </a:r>
            <a:r>
              <a:rPr lang="en-US" sz="2200" dirty="0" smtClean="0"/>
              <a:t>/</a:t>
            </a:r>
            <a:r>
              <a:rPr lang="en-US" sz="2200" dirty="0" err="1" smtClean="0"/>
              <a:t>ordinul</a:t>
            </a:r>
            <a:r>
              <a:rPr lang="en-US" sz="2200" dirty="0" smtClean="0"/>
              <a:t> </a:t>
            </a:r>
            <a:r>
              <a:rPr lang="en-US" sz="2200" dirty="0"/>
              <a:t>de </a:t>
            </a:r>
            <a:r>
              <a:rPr lang="en-US" sz="2200" dirty="0" err="1"/>
              <a:t>numire</a:t>
            </a:r>
            <a:r>
              <a:rPr lang="en-US" sz="2200" dirty="0"/>
              <a:t> a </a:t>
            </a:r>
            <a:r>
              <a:rPr lang="en-US" sz="2200" dirty="0" err="1"/>
              <a:t>comisiei</a:t>
            </a:r>
            <a:r>
              <a:rPr lang="en-US" sz="2200" dirty="0"/>
              <a:t> de </a:t>
            </a:r>
            <a:r>
              <a:rPr lang="en-US" sz="2200" dirty="0" err="1"/>
              <a:t>evaluare</a:t>
            </a:r>
            <a:r>
              <a:rPr lang="en-US" sz="2200" dirty="0"/>
              <a:t> </a:t>
            </a:r>
            <a:r>
              <a:rPr lang="en-US" sz="2200" dirty="0" err="1"/>
              <a:t>şi</a:t>
            </a:r>
            <a:r>
              <a:rPr lang="en-US" sz="2200" dirty="0"/>
              <a:t>, </a:t>
            </a:r>
            <a:r>
              <a:rPr lang="en-US" sz="2200" dirty="0" err="1"/>
              <a:t>după</a:t>
            </a:r>
            <a:r>
              <a:rPr lang="en-US" sz="2200" dirty="0"/>
              <a:t> </a:t>
            </a:r>
            <a:r>
              <a:rPr lang="en-US" sz="2200" dirty="0" err="1"/>
              <a:t>caz</a:t>
            </a:r>
            <a:r>
              <a:rPr lang="en-US" sz="2200" dirty="0"/>
              <a:t>, a </a:t>
            </a:r>
            <a:r>
              <a:rPr lang="en-US" sz="2200" dirty="0" err="1"/>
              <a:t>experţilor</a:t>
            </a:r>
            <a:r>
              <a:rPr lang="en-US" sz="2200" dirty="0"/>
              <a:t> </a:t>
            </a:r>
            <a:r>
              <a:rPr lang="en-US" sz="2200" dirty="0" err="1"/>
              <a:t>cooptaţi</a:t>
            </a:r>
            <a:r>
              <a:rPr lang="en-US" sz="2200" dirty="0"/>
              <a:t> </a:t>
            </a:r>
            <a:r>
              <a:rPr lang="en-US" sz="2200" dirty="0" err="1"/>
              <a:t>și</a:t>
            </a:r>
            <a:r>
              <a:rPr lang="en-US" sz="2200" dirty="0"/>
              <a:t> </a:t>
            </a:r>
            <a:r>
              <a:rPr lang="en-US" sz="2200" dirty="0" err="1"/>
              <a:t>declaraţiile</a:t>
            </a:r>
            <a:r>
              <a:rPr lang="en-US" sz="2200" dirty="0"/>
              <a:t> de </a:t>
            </a:r>
            <a:r>
              <a:rPr lang="en-US" sz="2200" dirty="0" err="1"/>
              <a:t>confidenţialitate</a:t>
            </a:r>
            <a:r>
              <a:rPr lang="en-US" sz="2200" dirty="0"/>
              <a:t> </a:t>
            </a:r>
            <a:r>
              <a:rPr lang="en-US" sz="2200" dirty="0" err="1"/>
              <a:t>şi</a:t>
            </a:r>
            <a:r>
              <a:rPr lang="en-US" sz="2200" dirty="0"/>
              <a:t> </a:t>
            </a:r>
            <a:r>
              <a:rPr lang="en-US" sz="2200" dirty="0" err="1"/>
              <a:t>imparţialitate</a:t>
            </a:r>
            <a:r>
              <a:rPr lang="en-US" sz="2200" dirty="0"/>
              <a:t> ale </a:t>
            </a:r>
            <a:r>
              <a:rPr lang="en-US" sz="2200" dirty="0" err="1"/>
              <a:t>acestora</a:t>
            </a:r>
            <a:r>
              <a:rPr lang="en-US" sz="2200" dirty="0"/>
              <a:t>; </a:t>
            </a:r>
          </a:p>
          <a:p>
            <a:pPr marL="628650" indent="-285750" algn="just"/>
            <a:r>
              <a:rPr lang="en-US" sz="2200" dirty="0" err="1"/>
              <a:t>procesul</a:t>
            </a:r>
            <a:r>
              <a:rPr lang="en-US" sz="2200" dirty="0"/>
              <a:t>-verbal al </a:t>
            </a:r>
            <a:r>
              <a:rPr lang="en-US" sz="2200" dirty="0" err="1"/>
              <a:t>şedinţei</a:t>
            </a:r>
            <a:r>
              <a:rPr lang="en-US" sz="2200" dirty="0"/>
              <a:t> de </a:t>
            </a:r>
            <a:r>
              <a:rPr lang="en-US" sz="2200" dirty="0" err="1"/>
              <a:t>deschidere</a:t>
            </a:r>
            <a:r>
              <a:rPr lang="en-US" sz="2200" dirty="0"/>
              <a:t> a </a:t>
            </a:r>
            <a:r>
              <a:rPr lang="en-US" sz="2200" dirty="0" err="1"/>
              <a:t>ofertelor</a:t>
            </a:r>
            <a:r>
              <a:rPr lang="en-US" sz="2200" dirty="0"/>
              <a:t> </a:t>
            </a:r>
            <a:r>
              <a:rPr lang="en-US" sz="2200" dirty="0" err="1"/>
              <a:t>și</a:t>
            </a:r>
            <a:r>
              <a:rPr lang="en-US" sz="2200" dirty="0"/>
              <a:t> </a:t>
            </a:r>
            <a:r>
              <a:rPr lang="en-US" sz="2200" dirty="0" err="1"/>
              <a:t>procesele-verbale</a:t>
            </a:r>
            <a:r>
              <a:rPr lang="en-US" sz="2200" dirty="0"/>
              <a:t> de </a:t>
            </a:r>
            <a:r>
              <a:rPr lang="en-US" sz="2200" dirty="0" err="1"/>
              <a:t>evaluare</a:t>
            </a:r>
            <a:r>
              <a:rPr lang="en-US" sz="2200" dirty="0"/>
              <a:t>, </a:t>
            </a:r>
            <a:r>
              <a:rPr lang="en-US" sz="2200" dirty="0" err="1"/>
              <a:t>negociere</a:t>
            </a:r>
            <a:r>
              <a:rPr lang="en-US" sz="2200" dirty="0"/>
              <a:t>; </a:t>
            </a:r>
          </a:p>
          <a:p>
            <a:pPr marL="628650" indent="-285750" algn="just"/>
            <a:r>
              <a:rPr lang="en-US" sz="2200" dirty="0" err="1"/>
              <a:t>formularele</a:t>
            </a:r>
            <a:r>
              <a:rPr lang="en-US" sz="2200" dirty="0"/>
              <a:t> de </a:t>
            </a:r>
            <a:r>
              <a:rPr lang="en-US" sz="2200" dirty="0" err="1"/>
              <a:t>ofertă</a:t>
            </a:r>
            <a:r>
              <a:rPr lang="en-US" sz="2200" dirty="0"/>
              <a:t> </a:t>
            </a:r>
            <a:r>
              <a:rPr lang="en-US" sz="2200" dirty="0" err="1"/>
              <a:t>depuse</a:t>
            </a:r>
            <a:r>
              <a:rPr lang="en-US" sz="2200" dirty="0"/>
              <a:t> </a:t>
            </a:r>
            <a:r>
              <a:rPr lang="en-US" sz="2200" dirty="0" err="1"/>
              <a:t>în</a:t>
            </a:r>
            <a:r>
              <a:rPr lang="en-US" sz="2200" dirty="0"/>
              <a:t> </a:t>
            </a:r>
            <a:r>
              <a:rPr lang="en-US" sz="2200" dirty="0" err="1"/>
              <a:t>cadrul</a:t>
            </a:r>
            <a:r>
              <a:rPr lang="en-US" sz="2200" dirty="0"/>
              <a:t> </a:t>
            </a:r>
            <a:r>
              <a:rPr lang="en-US" sz="2200" dirty="0" err="1"/>
              <a:t>procedurii</a:t>
            </a:r>
            <a:r>
              <a:rPr lang="en-US" sz="2200" dirty="0"/>
              <a:t> de </a:t>
            </a:r>
            <a:r>
              <a:rPr lang="en-US" sz="2200" dirty="0" err="1"/>
              <a:t>atribuire</a:t>
            </a:r>
            <a:r>
              <a:rPr lang="en-US" sz="2200" dirty="0"/>
              <a:t>; </a:t>
            </a:r>
          </a:p>
          <a:p>
            <a:pPr marL="628650" indent="-285750" algn="just"/>
            <a:r>
              <a:rPr lang="en-US" sz="2200" dirty="0" err="1"/>
              <a:t>solicitările</a:t>
            </a:r>
            <a:r>
              <a:rPr lang="en-US" sz="2200" dirty="0"/>
              <a:t> de </a:t>
            </a:r>
            <a:r>
              <a:rPr lang="en-US" sz="2200" dirty="0" err="1"/>
              <a:t>clarificări</a:t>
            </a:r>
            <a:r>
              <a:rPr lang="en-US" sz="2200" dirty="0"/>
              <a:t>, </a:t>
            </a:r>
            <a:r>
              <a:rPr lang="en-US" sz="2200" dirty="0" err="1"/>
              <a:t>precum</a:t>
            </a:r>
            <a:r>
              <a:rPr lang="en-US" sz="2200" dirty="0"/>
              <a:t> </a:t>
            </a:r>
            <a:r>
              <a:rPr lang="en-US" sz="2200" dirty="0" err="1"/>
              <a:t>şi</a:t>
            </a:r>
            <a:r>
              <a:rPr lang="en-US" sz="2200" dirty="0"/>
              <a:t> </a:t>
            </a:r>
            <a:r>
              <a:rPr lang="en-US" sz="2200" dirty="0" err="1"/>
              <a:t>clarificările</a:t>
            </a:r>
            <a:r>
              <a:rPr lang="en-US" sz="2200" dirty="0"/>
              <a:t> </a:t>
            </a:r>
            <a:r>
              <a:rPr lang="en-US" sz="2200" dirty="0" err="1"/>
              <a:t>transmise</a:t>
            </a:r>
            <a:r>
              <a:rPr lang="en-US" sz="2200" dirty="0"/>
              <a:t>/</a:t>
            </a:r>
            <a:r>
              <a:rPr lang="en-US" sz="2200" dirty="0" err="1"/>
              <a:t>primite</a:t>
            </a:r>
            <a:r>
              <a:rPr lang="en-US" sz="2200" dirty="0"/>
              <a:t> de </a:t>
            </a:r>
            <a:r>
              <a:rPr lang="en-US" sz="2200" dirty="0" err="1"/>
              <a:t>autoritatea</a:t>
            </a:r>
            <a:r>
              <a:rPr lang="en-US" sz="2200" dirty="0"/>
              <a:t> </a:t>
            </a:r>
            <a:r>
              <a:rPr lang="en-US" sz="2200" dirty="0" err="1"/>
              <a:t>contractantă</a:t>
            </a:r>
            <a:r>
              <a:rPr lang="en-US" sz="2200" dirty="0"/>
              <a:t>; </a:t>
            </a:r>
          </a:p>
          <a:p>
            <a:pPr marL="628650" indent="-285750" algn="just"/>
            <a:r>
              <a:rPr lang="en-US" sz="2200" dirty="0" err="1"/>
              <a:t>raportul</a:t>
            </a:r>
            <a:r>
              <a:rPr lang="en-US" sz="2200" dirty="0"/>
              <a:t> </a:t>
            </a:r>
            <a:r>
              <a:rPr lang="en-US" sz="2200" dirty="0" err="1"/>
              <a:t>procedurii</a:t>
            </a:r>
            <a:r>
              <a:rPr lang="en-US" sz="2200" dirty="0"/>
              <a:t> de </a:t>
            </a:r>
            <a:r>
              <a:rPr lang="en-US" sz="2200" dirty="0" err="1"/>
              <a:t>atribuire</a:t>
            </a:r>
            <a:r>
              <a:rPr lang="en-US" sz="2200" dirty="0"/>
              <a:t>, </a:t>
            </a:r>
            <a:r>
              <a:rPr lang="en-US" sz="2200" dirty="0" err="1"/>
              <a:t>precum</a:t>
            </a:r>
            <a:r>
              <a:rPr lang="en-US" sz="2200" dirty="0"/>
              <a:t> </a:t>
            </a:r>
            <a:r>
              <a:rPr lang="en-US" sz="2200" dirty="0" err="1"/>
              <a:t>şi</a:t>
            </a:r>
            <a:r>
              <a:rPr lang="en-US" sz="2200" dirty="0"/>
              <a:t> </a:t>
            </a:r>
            <a:r>
              <a:rPr lang="en-US" sz="2200" dirty="0" err="1"/>
              <a:t>anexele</a:t>
            </a:r>
            <a:r>
              <a:rPr lang="en-US" sz="2200" dirty="0"/>
              <a:t> la </a:t>
            </a:r>
            <a:r>
              <a:rPr lang="en-US" sz="2200" dirty="0" err="1"/>
              <a:t>acesta</a:t>
            </a:r>
            <a:r>
              <a:rPr lang="en-US" sz="2200" dirty="0"/>
              <a:t>; </a:t>
            </a:r>
          </a:p>
          <a:p>
            <a:pPr marL="628650" indent="-285750" algn="just"/>
            <a:r>
              <a:rPr lang="en-US" sz="2200" dirty="0" err="1"/>
              <a:t>dovada</a:t>
            </a:r>
            <a:r>
              <a:rPr lang="en-US" sz="2200" dirty="0"/>
              <a:t> </a:t>
            </a:r>
            <a:r>
              <a:rPr lang="en-US" sz="2200" dirty="0" err="1"/>
              <a:t>comunicărilor</a:t>
            </a:r>
            <a:r>
              <a:rPr lang="en-US" sz="2200" dirty="0"/>
              <a:t> </a:t>
            </a:r>
            <a:r>
              <a:rPr lang="en-US" sz="2200" dirty="0" err="1"/>
              <a:t>privind</a:t>
            </a:r>
            <a:r>
              <a:rPr lang="en-US" sz="2200" dirty="0"/>
              <a:t> </a:t>
            </a:r>
            <a:r>
              <a:rPr lang="en-US" sz="2200" dirty="0" err="1"/>
              <a:t>rezultatul</a:t>
            </a:r>
            <a:r>
              <a:rPr lang="en-US" sz="2200" dirty="0"/>
              <a:t> </a:t>
            </a:r>
            <a:r>
              <a:rPr lang="en-US" sz="2200" dirty="0" err="1"/>
              <a:t>procedurii</a:t>
            </a:r>
            <a:r>
              <a:rPr lang="en-US" sz="2200" dirty="0"/>
              <a:t>; </a:t>
            </a:r>
          </a:p>
          <a:p>
            <a:pPr marL="628650" indent="-285750" algn="just"/>
            <a:r>
              <a:rPr lang="en-US" sz="2200" dirty="0" err="1"/>
              <a:t>contractul</a:t>
            </a:r>
            <a:r>
              <a:rPr lang="en-US" sz="2200" dirty="0"/>
              <a:t> de </a:t>
            </a:r>
            <a:r>
              <a:rPr lang="en-US" sz="2200" dirty="0" err="1"/>
              <a:t>achiziţie</a:t>
            </a:r>
            <a:r>
              <a:rPr lang="en-US" sz="2200" dirty="0"/>
              <a:t> </a:t>
            </a:r>
            <a:r>
              <a:rPr lang="en-US" sz="2200" dirty="0" err="1"/>
              <a:t>publică</a:t>
            </a:r>
            <a:r>
              <a:rPr lang="en-US" sz="2200" dirty="0"/>
              <a:t>/</a:t>
            </a:r>
            <a:r>
              <a:rPr lang="en-US" sz="2200" dirty="0" err="1"/>
              <a:t>acordul-cadru</a:t>
            </a:r>
            <a:r>
              <a:rPr lang="en-US" sz="2200" dirty="0"/>
              <a:t>, </a:t>
            </a:r>
            <a:r>
              <a:rPr lang="en-US" sz="2200" dirty="0" err="1"/>
              <a:t>semnate</a:t>
            </a:r>
            <a:r>
              <a:rPr lang="en-US" sz="2200" dirty="0"/>
              <a:t>, </a:t>
            </a:r>
            <a:r>
              <a:rPr lang="en-US" sz="2200" dirty="0" err="1"/>
              <a:t>şi</a:t>
            </a:r>
            <a:r>
              <a:rPr lang="en-US" sz="2200" dirty="0"/>
              <a:t>, </a:t>
            </a:r>
            <a:r>
              <a:rPr lang="en-US" sz="2200" dirty="0" err="1"/>
              <a:t>după</a:t>
            </a:r>
            <a:r>
              <a:rPr lang="en-US" sz="2200" dirty="0"/>
              <a:t> </a:t>
            </a:r>
            <a:r>
              <a:rPr lang="en-US" sz="2200" dirty="0" err="1"/>
              <a:t>caz</a:t>
            </a:r>
            <a:r>
              <a:rPr lang="en-US" sz="2200" dirty="0"/>
              <a:t>, </a:t>
            </a:r>
            <a:r>
              <a:rPr lang="en-US" sz="2200" dirty="0" err="1"/>
              <a:t>actele</a:t>
            </a:r>
            <a:r>
              <a:rPr lang="en-US" sz="2200" dirty="0"/>
              <a:t> </a:t>
            </a:r>
            <a:r>
              <a:rPr lang="en-US" sz="2200" dirty="0" err="1"/>
              <a:t>adiţionale</a:t>
            </a:r>
            <a:r>
              <a:rPr lang="en-US" sz="2200" dirty="0"/>
              <a:t>; </a:t>
            </a:r>
          </a:p>
          <a:p>
            <a:pPr algn="just"/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-11961"/>
            <a:ext cx="12192000" cy="892552"/>
          </a:xfrm>
          <a:prstGeom prst="rect">
            <a:avLst/>
          </a:prstGeom>
          <a:solidFill>
            <a:srgbClr val="29334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  <a:hlinkClick r:id="rId2"/>
              </a:rPr>
              <a:t>  </a:t>
            </a:r>
            <a:r>
              <a:rPr kumimoji="0" lang="en-US" altLang="en-US" sz="5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</a:rPr>
              <a:t> 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</a:rPr>
              <a:t>                  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Ministerul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 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Fondurilor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 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Europene</a:t>
            </a:r>
            <a:endParaRPr kumimoji="0" lang="en-US" altLang="en-US" sz="22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Quicksand"/>
            </a:endParaRPr>
          </a:p>
        </p:txBody>
      </p:sp>
      <p:pic>
        <p:nvPicPr>
          <p:cNvPr id="6" name="Picture 2" descr="http://mfe.gov.ro/logomic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717" y="53544"/>
            <a:ext cx="791569" cy="761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3326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46096"/>
            <a:ext cx="10515600" cy="637044"/>
          </a:xfrm>
        </p:spPr>
        <p:txBody>
          <a:bodyPr>
            <a:noAutofit/>
          </a:bodyPr>
          <a:lstStyle/>
          <a:p>
            <a:pPr algn="ctr"/>
            <a:r>
              <a:rPr lang="ro-RO" sz="3200" b="1" dirty="0" smtClean="0">
                <a:solidFill>
                  <a:schemeClr val="accent1">
                    <a:lumMod val="50000"/>
                  </a:schemeClr>
                </a:solidFill>
              </a:rPr>
              <a:t>Etapele orientative ale unei negocieri fără publicare</a:t>
            </a:r>
            <a:endParaRPr lang="en-US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0" y="1487606"/>
            <a:ext cx="11136574" cy="4689357"/>
          </a:xfrm>
        </p:spPr>
        <p:txBody>
          <a:bodyPr>
            <a:noAutofit/>
          </a:bodyPr>
          <a:lstStyle/>
          <a:p>
            <a:pPr marL="342900" indent="-342900" algn="just">
              <a:buFont typeface="+mj-lt"/>
              <a:buAutoNum type="arabicParenR"/>
            </a:pPr>
            <a:r>
              <a:rPr lang="en-US" sz="1600" dirty="0" err="1" smtClean="0"/>
              <a:t>Procedura</a:t>
            </a:r>
            <a:r>
              <a:rPr lang="en-US" sz="1600" dirty="0" smtClean="0"/>
              <a:t> de </a:t>
            </a:r>
            <a:r>
              <a:rPr lang="en-US" sz="1600" dirty="0" err="1" smtClean="0"/>
              <a:t>negociere</a:t>
            </a:r>
            <a:r>
              <a:rPr lang="en-US" sz="1600" dirty="0" smtClean="0"/>
              <a:t> </a:t>
            </a:r>
            <a:r>
              <a:rPr lang="en-US" sz="1600" dirty="0" err="1" smtClean="0"/>
              <a:t>fără</a:t>
            </a:r>
            <a:r>
              <a:rPr lang="en-US" sz="1600" dirty="0" smtClean="0"/>
              <a:t> </a:t>
            </a:r>
            <a:r>
              <a:rPr lang="en-US" sz="1600" dirty="0" err="1" smtClean="0"/>
              <a:t>publicarea</a:t>
            </a:r>
            <a:r>
              <a:rPr lang="en-US" sz="1600" dirty="0" smtClean="0"/>
              <a:t> </a:t>
            </a:r>
            <a:r>
              <a:rPr lang="en-US" sz="1600" dirty="0" err="1" smtClean="0"/>
              <a:t>unui</a:t>
            </a:r>
            <a:r>
              <a:rPr lang="en-US" sz="1600" dirty="0" smtClean="0"/>
              <a:t> </a:t>
            </a:r>
            <a:r>
              <a:rPr lang="en-US" sz="1600" dirty="0" err="1" smtClean="0"/>
              <a:t>anunţ</a:t>
            </a:r>
            <a:r>
              <a:rPr lang="en-US" sz="1600" dirty="0" smtClean="0"/>
              <a:t> de </a:t>
            </a:r>
            <a:r>
              <a:rPr lang="en-US" sz="1600" dirty="0" err="1" smtClean="0"/>
              <a:t>participare</a:t>
            </a:r>
            <a:r>
              <a:rPr lang="en-US" sz="1600" dirty="0" smtClean="0"/>
              <a:t> se </a:t>
            </a:r>
            <a:r>
              <a:rPr lang="en-US" sz="1600" dirty="0" err="1" smtClean="0"/>
              <a:t>iniţiază</a:t>
            </a:r>
            <a:r>
              <a:rPr lang="en-US" sz="1600" dirty="0" smtClean="0"/>
              <a:t> </a:t>
            </a:r>
            <a:r>
              <a:rPr lang="en-US" sz="1600" dirty="0" err="1" smtClean="0"/>
              <a:t>prin</a:t>
            </a:r>
            <a:r>
              <a:rPr lang="en-US" sz="1600" dirty="0" smtClean="0"/>
              <a:t> </a:t>
            </a:r>
            <a:r>
              <a:rPr lang="en-US" sz="1600" dirty="0" err="1" smtClean="0"/>
              <a:t>transmiterea</a:t>
            </a:r>
            <a:r>
              <a:rPr lang="en-US" sz="1600" dirty="0" smtClean="0"/>
              <a:t> </a:t>
            </a:r>
            <a:r>
              <a:rPr lang="en-US" sz="1600" dirty="0" err="1" smtClean="0"/>
              <a:t>unei</a:t>
            </a:r>
            <a:r>
              <a:rPr lang="en-US" sz="1600" dirty="0" smtClean="0"/>
              <a:t> </a:t>
            </a:r>
            <a:r>
              <a:rPr lang="en-US" sz="1600" dirty="0" err="1" smtClean="0"/>
              <a:t>invitaţii</a:t>
            </a:r>
            <a:r>
              <a:rPr lang="en-US" sz="1600" dirty="0" smtClean="0"/>
              <a:t> de </a:t>
            </a:r>
            <a:r>
              <a:rPr lang="en-US" sz="1600" dirty="0" err="1" smtClean="0"/>
              <a:t>participare</a:t>
            </a:r>
            <a:r>
              <a:rPr lang="en-US" sz="1600" dirty="0" smtClean="0"/>
              <a:t> la </a:t>
            </a:r>
            <a:r>
              <a:rPr lang="en-US" sz="1600" dirty="0" err="1" smtClean="0"/>
              <a:t>negocieri</a:t>
            </a:r>
            <a:r>
              <a:rPr lang="en-US" sz="1600" dirty="0" smtClean="0"/>
              <a:t>, </a:t>
            </a:r>
            <a:r>
              <a:rPr lang="en-US" sz="1600" dirty="0" err="1" smtClean="0"/>
              <a:t>însoţită</a:t>
            </a:r>
            <a:r>
              <a:rPr lang="en-US" sz="1600" dirty="0" smtClean="0"/>
              <a:t> de </a:t>
            </a:r>
            <a:r>
              <a:rPr lang="en-US" sz="1600" dirty="0" err="1" smtClean="0"/>
              <a:t>documentaţia</a:t>
            </a:r>
            <a:r>
              <a:rPr lang="en-US" sz="1600" dirty="0" smtClean="0"/>
              <a:t> de </a:t>
            </a:r>
            <a:r>
              <a:rPr lang="en-US" sz="1600" dirty="0" err="1" smtClean="0"/>
              <a:t>atribuire</a:t>
            </a:r>
            <a:r>
              <a:rPr lang="en-US" sz="1600" dirty="0" smtClean="0"/>
              <a:t>, c</a:t>
            </a:r>
            <a:r>
              <a:rPr lang="ro-RO" sz="1600" dirty="0" err="1" smtClean="0"/>
              <a:t>ătre</a:t>
            </a:r>
            <a:r>
              <a:rPr lang="ro-RO" sz="1600" dirty="0" smtClean="0"/>
              <a:t> </a:t>
            </a:r>
            <a:r>
              <a:rPr lang="en-US" sz="1600" dirty="0" err="1" smtClean="0"/>
              <a:t>operatori</a:t>
            </a:r>
            <a:r>
              <a:rPr lang="ro-RO" sz="1600" dirty="0" smtClean="0"/>
              <a:t>i</a:t>
            </a:r>
            <a:r>
              <a:rPr lang="en-US" sz="1600" dirty="0" smtClean="0"/>
              <a:t> </a:t>
            </a:r>
            <a:r>
              <a:rPr lang="en-US" sz="1600" dirty="0" err="1" smtClean="0"/>
              <a:t>economici</a:t>
            </a:r>
            <a:r>
              <a:rPr lang="en-US" sz="1600" dirty="0" smtClean="0"/>
              <a:t>. </a:t>
            </a:r>
            <a:endParaRPr lang="ro-RO" sz="1600" dirty="0"/>
          </a:p>
          <a:p>
            <a:pPr marL="342900" indent="-342900" algn="just">
              <a:buFont typeface="+mj-lt"/>
              <a:buAutoNum type="arabicParenR"/>
            </a:pPr>
            <a:r>
              <a:rPr lang="en-US" sz="1600" dirty="0" err="1" smtClean="0"/>
              <a:t>Operatorii</a:t>
            </a:r>
            <a:r>
              <a:rPr lang="en-US" sz="1600" dirty="0" smtClean="0"/>
              <a:t> </a:t>
            </a:r>
            <a:r>
              <a:rPr lang="en-US" sz="1600" dirty="0" err="1" smtClean="0"/>
              <a:t>economici</a:t>
            </a:r>
            <a:r>
              <a:rPr lang="en-US" sz="1600" dirty="0" smtClean="0"/>
              <a:t> au </a:t>
            </a:r>
            <a:r>
              <a:rPr lang="en-US" sz="1600" dirty="0" err="1" smtClean="0"/>
              <a:t>obligaţia</a:t>
            </a:r>
            <a:r>
              <a:rPr lang="en-US" sz="1600" dirty="0" smtClean="0"/>
              <a:t> de a </a:t>
            </a:r>
            <a:r>
              <a:rPr lang="en-US" sz="1600" dirty="0" err="1" smtClean="0"/>
              <a:t>depune</a:t>
            </a:r>
            <a:r>
              <a:rPr lang="en-US" sz="1600" dirty="0" smtClean="0"/>
              <a:t> </a:t>
            </a:r>
            <a:r>
              <a:rPr lang="en-US" sz="1600" dirty="0" err="1" smtClean="0"/>
              <a:t>ofertele</a:t>
            </a:r>
            <a:r>
              <a:rPr lang="en-US" sz="1600" dirty="0" smtClean="0"/>
              <a:t> la </a:t>
            </a:r>
            <a:r>
              <a:rPr lang="en-US" sz="1600" dirty="0" err="1" smtClean="0"/>
              <a:t>adresa</a:t>
            </a:r>
            <a:r>
              <a:rPr lang="en-US" sz="1600" dirty="0" smtClean="0"/>
              <a:t> </a:t>
            </a:r>
            <a:r>
              <a:rPr lang="en-US" sz="1600" dirty="0" err="1" smtClean="0"/>
              <a:t>şi</a:t>
            </a:r>
            <a:r>
              <a:rPr lang="en-US" sz="1600" dirty="0" smtClean="0"/>
              <a:t> </a:t>
            </a:r>
            <a:r>
              <a:rPr lang="en-US" sz="1600" dirty="0" err="1" smtClean="0"/>
              <a:t>pȃnă</a:t>
            </a:r>
            <a:r>
              <a:rPr lang="en-US" sz="1600" dirty="0" smtClean="0"/>
              <a:t> la data </a:t>
            </a:r>
            <a:r>
              <a:rPr lang="en-US" sz="1600" dirty="0" err="1" smtClean="0"/>
              <a:t>şi</a:t>
            </a:r>
            <a:r>
              <a:rPr lang="en-US" sz="1600" dirty="0" smtClean="0"/>
              <a:t> </a:t>
            </a:r>
            <a:r>
              <a:rPr lang="en-US" sz="1600" dirty="0" err="1" smtClean="0"/>
              <a:t>ora</a:t>
            </a:r>
            <a:r>
              <a:rPr lang="en-US" sz="1600" dirty="0" smtClean="0"/>
              <a:t> </a:t>
            </a:r>
            <a:r>
              <a:rPr lang="en-US" sz="1600" dirty="0" err="1" smtClean="0"/>
              <a:t>limită</a:t>
            </a:r>
            <a:r>
              <a:rPr lang="en-US" sz="1600" dirty="0" smtClean="0"/>
              <a:t> </a:t>
            </a:r>
            <a:r>
              <a:rPr lang="en-US" sz="1600" dirty="0" err="1" smtClean="0"/>
              <a:t>pentru</a:t>
            </a:r>
            <a:r>
              <a:rPr lang="en-US" sz="1600" dirty="0" smtClean="0"/>
              <a:t> </a:t>
            </a:r>
            <a:r>
              <a:rPr lang="en-US" sz="1600" dirty="0" err="1" smtClean="0"/>
              <a:t>depunere</a:t>
            </a:r>
            <a:r>
              <a:rPr lang="en-US" sz="1600" dirty="0" smtClean="0"/>
              <a:t>, </a:t>
            </a:r>
            <a:r>
              <a:rPr lang="en-US" sz="1600" dirty="0" err="1" smtClean="0"/>
              <a:t>stabilite</a:t>
            </a:r>
            <a:r>
              <a:rPr lang="en-US" sz="1600" dirty="0" smtClean="0"/>
              <a:t> in </a:t>
            </a:r>
            <a:r>
              <a:rPr lang="en-US" sz="1600" dirty="0" err="1" smtClean="0"/>
              <a:t>invitaţia</a:t>
            </a:r>
            <a:r>
              <a:rPr lang="en-US" sz="1600" dirty="0" smtClean="0"/>
              <a:t> de </a:t>
            </a:r>
            <a:r>
              <a:rPr lang="en-US" sz="1600" dirty="0" err="1" smtClean="0"/>
              <a:t>participare</a:t>
            </a:r>
            <a:r>
              <a:rPr lang="en-US" sz="1600" dirty="0" smtClean="0"/>
              <a:t>. </a:t>
            </a:r>
            <a:endParaRPr lang="ro-RO" sz="1600" dirty="0" smtClean="0"/>
          </a:p>
          <a:p>
            <a:pPr marL="342900" indent="-342900" algn="just">
              <a:buFont typeface="+mj-lt"/>
              <a:buAutoNum type="arabicParenR"/>
            </a:pPr>
            <a:r>
              <a:rPr lang="en-US" sz="1600" dirty="0" err="1" smtClean="0"/>
              <a:t>Comisia</a:t>
            </a:r>
            <a:r>
              <a:rPr lang="en-US" sz="1600" dirty="0" smtClean="0"/>
              <a:t> de </a:t>
            </a:r>
            <a:r>
              <a:rPr lang="en-US" sz="1600" dirty="0" err="1" smtClean="0"/>
              <a:t>negociere</a:t>
            </a:r>
            <a:r>
              <a:rPr lang="en-US" sz="1600" dirty="0" smtClean="0"/>
              <a:t> are </a:t>
            </a:r>
            <a:r>
              <a:rPr lang="en-US" sz="1600" dirty="0" err="1" smtClean="0"/>
              <a:t>obligaţia</a:t>
            </a:r>
            <a:r>
              <a:rPr lang="en-US" sz="1600" dirty="0" smtClean="0"/>
              <a:t> de a </a:t>
            </a:r>
            <a:r>
              <a:rPr lang="en-US" sz="1600" dirty="0" err="1" smtClean="0"/>
              <a:t>deschide</a:t>
            </a:r>
            <a:r>
              <a:rPr lang="en-US" sz="1600" dirty="0" smtClean="0"/>
              <a:t> </a:t>
            </a:r>
            <a:r>
              <a:rPr lang="en-US" sz="1600" dirty="0" err="1" smtClean="0"/>
              <a:t>şi</a:t>
            </a:r>
            <a:r>
              <a:rPr lang="en-US" sz="1600" dirty="0" smtClean="0"/>
              <a:t> </a:t>
            </a:r>
            <a:r>
              <a:rPr lang="en-US" sz="1600" dirty="0" err="1" smtClean="0"/>
              <a:t>negocia</a:t>
            </a:r>
            <a:r>
              <a:rPr lang="en-US" sz="1600" dirty="0" smtClean="0"/>
              <a:t> </a:t>
            </a:r>
            <a:r>
              <a:rPr lang="en-US" sz="1600" dirty="0" err="1" smtClean="0"/>
              <a:t>ofertele</a:t>
            </a:r>
            <a:r>
              <a:rPr lang="en-US" sz="1600" dirty="0" smtClean="0"/>
              <a:t> la data, </a:t>
            </a:r>
            <a:r>
              <a:rPr lang="en-US" sz="1600" dirty="0" err="1" smtClean="0"/>
              <a:t>ora</a:t>
            </a:r>
            <a:r>
              <a:rPr lang="en-US" sz="1600" dirty="0" smtClean="0"/>
              <a:t> </a:t>
            </a:r>
            <a:r>
              <a:rPr lang="en-US" sz="1600" dirty="0" err="1" smtClean="0"/>
              <a:t>şi</a:t>
            </a:r>
            <a:r>
              <a:rPr lang="en-US" sz="1600" dirty="0" smtClean="0"/>
              <a:t> </a:t>
            </a:r>
            <a:r>
              <a:rPr lang="en-US" sz="1600" dirty="0" err="1" smtClean="0"/>
              <a:t>locul</a:t>
            </a:r>
            <a:r>
              <a:rPr lang="en-US" sz="1600" dirty="0" smtClean="0"/>
              <a:t> indicate </a:t>
            </a:r>
            <a:r>
              <a:rPr lang="en-US" sz="1600" dirty="0" err="1" smtClean="0"/>
              <a:t>în</a:t>
            </a:r>
            <a:r>
              <a:rPr lang="en-US" sz="1600" dirty="0" smtClean="0"/>
              <a:t> </a:t>
            </a:r>
            <a:r>
              <a:rPr lang="en-US" sz="1600" dirty="0" err="1" smtClean="0"/>
              <a:t>invitaţia</a:t>
            </a:r>
            <a:r>
              <a:rPr lang="en-US" sz="1600" dirty="0" smtClean="0"/>
              <a:t> de </a:t>
            </a:r>
            <a:r>
              <a:rPr lang="en-US" sz="1600" dirty="0" err="1" smtClean="0"/>
              <a:t>participare</a:t>
            </a:r>
            <a:r>
              <a:rPr lang="en-US" sz="1600" dirty="0" smtClean="0"/>
              <a:t>.</a:t>
            </a:r>
            <a:endParaRPr lang="ro-RO" sz="1600" dirty="0"/>
          </a:p>
          <a:p>
            <a:pPr marL="342900" indent="-342900" algn="just">
              <a:buFont typeface="+mj-lt"/>
              <a:buAutoNum type="arabicParenR"/>
            </a:pPr>
            <a:r>
              <a:rPr lang="en-US" sz="1600" dirty="0" err="1" smtClean="0"/>
              <a:t>Pe</a:t>
            </a:r>
            <a:r>
              <a:rPr lang="en-US" sz="1600" dirty="0" smtClean="0"/>
              <a:t> </a:t>
            </a:r>
            <a:r>
              <a:rPr lang="en-US" sz="1600" dirty="0" err="1" smtClean="0"/>
              <a:t>parcursul</a:t>
            </a:r>
            <a:r>
              <a:rPr lang="en-US" sz="1600" dirty="0" smtClean="0"/>
              <a:t> </a:t>
            </a:r>
            <a:r>
              <a:rPr lang="en-US" sz="1600" dirty="0" err="1" smtClean="0"/>
              <a:t>analizării</a:t>
            </a:r>
            <a:r>
              <a:rPr lang="en-US" sz="1600" dirty="0" smtClean="0"/>
              <a:t> </a:t>
            </a:r>
            <a:r>
              <a:rPr lang="en-US" sz="1600" dirty="0" err="1" smtClean="0"/>
              <a:t>şi</a:t>
            </a:r>
            <a:r>
              <a:rPr lang="en-US" sz="1600" dirty="0" smtClean="0"/>
              <a:t> </a:t>
            </a:r>
            <a:r>
              <a:rPr lang="en-US" sz="1600" dirty="0" err="1" smtClean="0"/>
              <a:t>verificării</a:t>
            </a:r>
            <a:r>
              <a:rPr lang="en-US" sz="1600" dirty="0" smtClean="0"/>
              <a:t> </a:t>
            </a:r>
            <a:r>
              <a:rPr lang="en-US" sz="1600" dirty="0" err="1" smtClean="0"/>
              <a:t>documentelor</a:t>
            </a:r>
            <a:r>
              <a:rPr lang="en-US" sz="1600" dirty="0" smtClean="0"/>
              <a:t> </a:t>
            </a:r>
            <a:r>
              <a:rPr lang="en-US" sz="1600" dirty="0" err="1" smtClean="0"/>
              <a:t>prezentate</a:t>
            </a:r>
            <a:r>
              <a:rPr lang="en-US" sz="1600" dirty="0" smtClean="0"/>
              <a:t> de </a:t>
            </a:r>
            <a:r>
              <a:rPr lang="en-US" sz="1600" dirty="0" err="1" smtClean="0"/>
              <a:t>ofertanţi</a:t>
            </a:r>
            <a:r>
              <a:rPr lang="en-US" sz="1600" dirty="0" smtClean="0"/>
              <a:t>, </a:t>
            </a:r>
            <a:r>
              <a:rPr lang="en-US" sz="1600" dirty="0" err="1" smtClean="0"/>
              <a:t>comisia</a:t>
            </a:r>
            <a:r>
              <a:rPr lang="en-US" sz="1600" dirty="0" smtClean="0"/>
              <a:t> de </a:t>
            </a:r>
            <a:r>
              <a:rPr lang="en-US" sz="1600" dirty="0" err="1" smtClean="0"/>
              <a:t>evaluare</a:t>
            </a:r>
            <a:r>
              <a:rPr lang="en-US" sz="1600" dirty="0" smtClean="0"/>
              <a:t> are </a:t>
            </a:r>
            <a:r>
              <a:rPr lang="en-US" sz="1600" dirty="0" err="1" smtClean="0"/>
              <a:t>dreptul</a:t>
            </a:r>
            <a:r>
              <a:rPr lang="en-US" sz="1600" dirty="0" smtClean="0"/>
              <a:t> de a </a:t>
            </a:r>
            <a:r>
              <a:rPr lang="en-US" sz="1600" dirty="0" err="1" smtClean="0"/>
              <a:t>solicita</a:t>
            </a:r>
            <a:r>
              <a:rPr lang="en-US" sz="1600" dirty="0" smtClean="0"/>
              <a:t> </a:t>
            </a:r>
            <a:r>
              <a:rPr lang="en-US" sz="1600" dirty="0" err="1" smtClean="0"/>
              <a:t>oricȃnd</a:t>
            </a:r>
            <a:r>
              <a:rPr lang="en-US" sz="1600" dirty="0" smtClean="0"/>
              <a:t> </a:t>
            </a:r>
            <a:r>
              <a:rPr lang="en-US" sz="1600" dirty="0" err="1" smtClean="0"/>
              <a:t>clarificari</a:t>
            </a:r>
            <a:r>
              <a:rPr lang="ro-RO" sz="1600" dirty="0"/>
              <a:t>/</a:t>
            </a:r>
            <a:r>
              <a:rPr lang="en-US" sz="1600" dirty="0" err="1" smtClean="0"/>
              <a:t>completări</a:t>
            </a:r>
            <a:r>
              <a:rPr lang="en-US" sz="1600" dirty="0" smtClean="0"/>
              <a:t> ale </a:t>
            </a:r>
            <a:r>
              <a:rPr lang="en-US" sz="1600" dirty="0" err="1" smtClean="0"/>
              <a:t>documentelor</a:t>
            </a:r>
            <a:r>
              <a:rPr lang="en-US" sz="1600" dirty="0" smtClean="0"/>
              <a:t> </a:t>
            </a:r>
            <a:r>
              <a:rPr lang="en-US" sz="1600" dirty="0" err="1" smtClean="0"/>
              <a:t>prezentate</a:t>
            </a:r>
            <a:r>
              <a:rPr lang="en-US" sz="1600" dirty="0" smtClean="0"/>
              <a:t> de </a:t>
            </a:r>
            <a:r>
              <a:rPr lang="en-US" sz="1600" dirty="0" err="1" smtClean="0"/>
              <a:t>aceştia</a:t>
            </a:r>
            <a:r>
              <a:rPr lang="en-US" sz="1600" dirty="0" smtClean="0"/>
              <a:t> </a:t>
            </a:r>
            <a:r>
              <a:rPr lang="en-US" sz="1600" dirty="0" err="1" smtClean="0"/>
              <a:t>pentru</a:t>
            </a:r>
            <a:r>
              <a:rPr lang="en-US" sz="1600" dirty="0" smtClean="0"/>
              <a:t> </a:t>
            </a:r>
            <a:r>
              <a:rPr lang="en-US" sz="1600" dirty="0" err="1" smtClean="0"/>
              <a:t>demonstrarea</a:t>
            </a:r>
            <a:r>
              <a:rPr lang="en-US" sz="1600" dirty="0" smtClean="0"/>
              <a:t> </a:t>
            </a:r>
            <a:r>
              <a:rPr lang="en-US" sz="1600" dirty="0" err="1" smtClean="0"/>
              <a:t>conformităţii</a:t>
            </a:r>
            <a:r>
              <a:rPr lang="en-US" sz="1600" dirty="0" smtClean="0"/>
              <a:t> </a:t>
            </a:r>
            <a:r>
              <a:rPr lang="en-US" sz="1600" dirty="0" err="1" smtClean="0"/>
              <a:t>ofertei</a:t>
            </a:r>
            <a:r>
              <a:rPr lang="en-US" sz="1600" dirty="0" smtClean="0"/>
              <a:t> cu </a:t>
            </a:r>
            <a:r>
              <a:rPr lang="en-US" sz="1600" dirty="0" err="1" smtClean="0"/>
              <a:t>cerinţele</a:t>
            </a:r>
            <a:r>
              <a:rPr lang="en-US" sz="1600" dirty="0" smtClean="0"/>
              <a:t> </a:t>
            </a:r>
            <a:r>
              <a:rPr lang="en-US" sz="1600" dirty="0" err="1" smtClean="0"/>
              <a:t>solicitate</a:t>
            </a:r>
            <a:r>
              <a:rPr lang="en-US" sz="1600" dirty="0" smtClean="0"/>
              <a:t>. </a:t>
            </a:r>
            <a:endParaRPr lang="ro-RO" sz="1600" dirty="0"/>
          </a:p>
          <a:p>
            <a:pPr marL="342900" indent="-342900" algn="just">
              <a:buFont typeface="+mj-lt"/>
              <a:buAutoNum type="arabicParenR"/>
            </a:pPr>
            <a:r>
              <a:rPr lang="en-US" sz="1600" dirty="0" err="1" smtClean="0"/>
              <a:t>Şedinţa</a:t>
            </a:r>
            <a:r>
              <a:rPr lang="en-US" sz="1600" dirty="0" smtClean="0"/>
              <a:t> de </a:t>
            </a:r>
            <a:r>
              <a:rPr lang="en-US" sz="1600" dirty="0" err="1" smtClean="0"/>
              <a:t>negociere</a:t>
            </a:r>
            <a:r>
              <a:rPr lang="en-US" sz="1600" dirty="0" smtClean="0"/>
              <a:t> se </a:t>
            </a:r>
            <a:r>
              <a:rPr lang="en-US" sz="1600" dirty="0" err="1" smtClean="0"/>
              <a:t>finalizează</a:t>
            </a:r>
            <a:r>
              <a:rPr lang="en-US" sz="1600" dirty="0" smtClean="0"/>
              <a:t> </a:t>
            </a:r>
            <a:r>
              <a:rPr lang="en-US" sz="1600" dirty="0" err="1" smtClean="0"/>
              <a:t>printr</a:t>
            </a:r>
            <a:r>
              <a:rPr lang="en-US" sz="1600" dirty="0" smtClean="0"/>
              <a:t>-un </a:t>
            </a:r>
            <a:r>
              <a:rPr lang="en-US" sz="1600" dirty="0" err="1" smtClean="0"/>
              <a:t>proces</a:t>
            </a:r>
            <a:r>
              <a:rPr lang="en-US" sz="1600" dirty="0" smtClean="0"/>
              <a:t>-verbal </a:t>
            </a:r>
            <a:r>
              <a:rPr lang="en-US" sz="1600" dirty="0" err="1" smtClean="0"/>
              <a:t>elaborat</a:t>
            </a:r>
            <a:r>
              <a:rPr lang="en-US" sz="1600" dirty="0" smtClean="0"/>
              <a:t> </a:t>
            </a:r>
            <a:r>
              <a:rPr lang="en-US" sz="1600" dirty="0" err="1" smtClean="0"/>
              <a:t>şi</a:t>
            </a:r>
            <a:r>
              <a:rPr lang="en-US" sz="1600" dirty="0" smtClean="0"/>
              <a:t> </a:t>
            </a:r>
            <a:r>
              <a:rPr lang="en-US" sz="1600" dirty="0" err="1" smtClean="0"/>
              <a:t>semnat</a:t>
            </a:r>
            <a:r>
              <a:rPr lang="en-US" sz="1600" dirty="0" smtClean="0"/>
              <a:t> de </a:t>
            </a:r>
            <a:r>
              <a:rPr lang="en-US" sz="1600" dirty="0" err="1" smtClean="0"/>
              <a:t>membrii</a:t>
            </a:r>
            <a:r>
              <a:rPr lang="en-US" sz="1600" dirty="0" smtClean="0"/>
              <a:t> </a:t>
            </a:r>
            <a:r>
              <a:rPr lang="en-US" sz="1600" dirty="0" err="1" smtClean="0"/>
              <a:t>comisiei</a:t>
            </a:r>
            <a:r>
              <a:rPr lang="en-US" sz="1600" dirty="0" smtClean="0"/>
              <a:t> de </a:t>
            </a:r>
            <a:r>
              <a:rPr lang="en-US" sz="1600" dirty="0" err="1" smtClean="0"/>
              <a:t>negociere</a:t>
            </a:r>
            <a:r>
              <a:rPr lang="en-US" sz="1600" dirty="0" smtClean="0"/>
              <a:t> </a:t>
            </a:r>
            <a:r>
              <a:rPr lang="en-US" sz="1600" dirty="0" err="1" smtClean="0"/>
              <a:t>şi</a:t>
            </a:r>
            <a:r>
              <a:rPr lang="en-US" sz="1600" dirty="0" smtClean="0"/>
              <a:t> de </a:t>
            </a:r>
            <a:r>
              <a:rPr lang="en-US" sz="1600" dirty="0" err="1" smtClean="0"/>
              <a:t>reprezentanşii</a:t>
            </a:r>
            <a:r>
              <a:rPr lang="en-US" sz="1600" dirty="0" smtClean="0"/>
              <a:t> </a:t>
            </a:r>
            <a:r>
              <a:rPr lang="en-US" sz="1600" dirty="0" err="1" smtClean="0"/>
              <a:t>fiecărui</a:t>
            </a:r>
            <a:r>
              <a:rPr lang="en-US" sz="1600" dirty="0" smtClean="0"/>
              <a:t> operator economic participant la </a:t>
            </a:r>
            <a:r>
              <a:rPr lang="en-US" sz="1600" dirty="0" err="1" smtClean="0"/>
              <a:t>negocieri</a:t>
            </a:r>
            <a:endParaRPr lang="ro-RO" sz="1600" dirty="0"/>
          </a:p>
          <a:p>
            <a:pPr marL="342900" indent="-342900" algn="just">
              <a:buFont typeface="+mj-lt"/>
              <a:buAutoNum type="arabicParenR"/>
            </a:pPr>
            <a:r>
              <a:rPr lang="en-US" sz="1600" dirty="0" err="1" smtClean="0"/>
              <a:t>În</a:t>
            </a:r>
            <a:r>
              <a:rPr lang="en-US" sz="1600" dirty="0" smtClean="0"/>
              <a:t> </a:t>
            </a:r>
            <a:r>
              <a:rPr lang="en-US" sz="1600" dirty="0" err="1" smtClean="0"/>
              <a:t>cazul</a:t>
            </a:r>
            <a:r>
              <a:rPr lang="en-US" sz="1600" dirty="0" smtClean="0"/>
              <a:t> </a:t>
            </a:r>
            <a:r>
              <a:rPr lang="en-US" sz="1600" dirty="0" err="1" smtClean="0"/>
              <a:t>în</a:t>
            </a:r>
            <a:r>
              <a:rPr lang="en-US" sz="1600" dirty="0" smtClean="0"/>
              <a:t> care </a:t>
            </a:r>
            <a:r>
              <a:rPr lang="en-US" sz="1600" dirty="0" err="1" smtClean="0"/>
              <a:t>negocierile</a:t>
            </a:r>
            <a:r>
              <a:rPr lang="en-US" sz="1600" dirty="0" smtClean="0"/>
              <a:t> nu se </a:t>
            </a:r>
            <a:r>
              <a:rPr lang="en-US" sz="1600" dirty="0" err="1" smtClean="0"/>
              <a:t>finalizează</a:t>
            </a:r>
            <a:r>
              <a:rPr lang="en-US" sz="1600" dirty="0" smtClean="0"/>
              <a:t> din prima </a:t>
            </a:r>
            <a:r>
              <a:rPr lang="en-US" sz="1600" dirty="0" err="1" smtClean="0"/>
              <a:t>şedinţă</a:t>
            </a:r>
            <a:r>
              <a:rPr lang="en-US" sz="1600" dirty="0" smtClean="0"/>
              <a:t>, </a:t>
            </a:r>
            <a:r>
              <a:rPr lang="en-US" sz="1600" dirty="0" err="1" smtClean="0"/>
              <a:t>aceasta</a:t>
            </a:r>
            <a:r>
              <a:rPr lang="en-US" sz="1600" dirty="0" smtClean="0"/>
              <a:t> </a:t>
            </a:r>
            <a:r>
              <a:rPr lang="en-US" sz="1600" dirty="0" err="1" smtClean="0"/>
              <a:t>poate</a:t>
            </a:r>
            <a:r>
              <a:rPr lang="en-US" sz="1600" dirty="0" smtClean="0"/>
              <a:t> fi </a:t>
            </a:r>
            <a:r>
              <a:rPr lang="en-US" sz="1600" dirty="0" err="1" smtClean="0"/>
              <a:t>urmata</a:t>
            </a:r>
            <a:r>
              <a:rPr lang="en-US" sz="1600" dirty="0" smtClean="0"/>
              <a:t> de </a:t>
            </a:r>
            <a:r>
              <a:rPr lang="en-US" sz="1600" dirty="0" err="1" smtClean="0"/>
              <a:t>alte</a:t>
            </a:r>
            <a:r>
              <a:rPr lang="en-US" sz="1600" dirty="0" smtClean="0"/>
              <a:t> </a:t>
            </a:r>
            <a:r>
              <a:rPr lang="en-US" sz="1600" dirty="0" err="1" smtClean="0"/>
              <a:t>şedinţe</a:t>
            </a:r>
            <a:r>
              <a:rPr lang="en-US" sz="1600" dirty="0" smtClean="0"/>
              <a:t> de </a:t>
            </a:r>
            <a:r>
              <a:rPr lang="en-US" sz="1600" dirty="0" err="1" smtClean="0"/>
              <a:t>negociere</a:t>
            </a:r>
            <a:r>
              <a:rPr lang="en-US" sz="1600" dirty="0" smtClean="0"/>
              <a:t> </a:t>
            </a:r>
            <a:r>
              <a:rPr lang="en-US" sz="1600" dirty="0" err="1" smtClean="0"/>
              <a:t>pȃnă</a:t>
            </a:r>
            <a:r>
              <a:rPr lang="en-US" sz="1600" dirty="0" smtClean="0"/>
              <a:t> </a:t>
            </a:r>
            <a:r>
              <a:rPr lang="en-US" sz="1600" dirty="0" err="1" smtClean="0"/>
              <a:t>cȃnd</a:t>
            </a:r>
            <a:r>
              <a:rPr lang="en-US" sz="1600" dirty="0" smtClean="0"/>
              <a:t> </a:t>
            </a:r>
            <a:r>
              <a:rPr lang="en-US" sz="1600" dirty="0" err="1" smtClean="0"/>
              <a:t>membrii</a:t>
            </a:r>
            <a:r>
              <a:rPr lang="en-US" sz="1600" dirty="0" smtClean="0"/>
              <a:t> </a:t>
            </a:r>
            <a:r>
              <a:rPr lang="en-US" sz="1600" dirty="0" err="1" smtClean="0"/>
              <a:t>comisiei</a:t>
            </a:r>
            <a:r>
              <a:rPr lang="en-US" sz="1600" dirty="0" smtClean="0"/>
              <a:t> </a:t>
            </a:r>
            <a:r>
              <a:rPr lang="en-US" sz="1600" dirty="0" err="1" smtClean="0"/>
              <a:t>şi</a:t>
            </a:r>
            <a:r>
              <a:rPr lang="en-US" sz="1600" dirty="0" smtClean="0"/>
              <a:t> </a:t>
            </a:r>
            <a:r>
              <a:rPr lang="en-US" sz="1600" dirty="0" err="1" smtClean="0"/>
              <a:t>reprezentanţii</a:t>
            </a:r>
            <a:r>
              <a:rPr lang="en-US" sz="1600" dirty="0" smtClean="0"/>
              <a:t> </a:t>
            </a:r>
            <a:r>
              <a:rPr lang="en-US" sz="1600" dirty="0" err="1" smtClean="0"/>
              <a:t>candidatilor</a:t>
            </a:r>
            <a:r>
              <a:rPr lang="en-US" sz="1600" dirty="0" smtClean="0"/>
              <a:t> </a:t>
            </a:r>
            <a:r>
              <a:rPr lang="en-US" sz="1600" dirty="0" err="1" smtClean="0"/>
              <a:t>ajung</a:t>
            </a:r>
            <a:r>
              <a:rPr lang="en-US" sz="1600" dirty="0" smtClean="0"/>
              <a:t> la un </a:t>
            </a:r>
            <a:r>
              <a:rPr lang="en-US" sz="1600" dirty="0" err="1" smtClean="0"/>
              <a:t>acord</a:t>
            </a:r>
            <a:r>
              <a:rPr lang="en-US" sz="1600" dirty="0" smtClean="0"/>
              <a:t> </a:t>
            </a:r>
            <a:r>
              <a:rPr lang="en-US" sz="1600" dirty="0" err="1" smtClean="0"/>
              <a:t>comun</a:t>
            </a:r>
            <a:r>
              <a:rPr lang="en-US" sz="1600" dirty="0" smtClean="0"/>
              <a:t> cu </a:t>
            </a:r>
            <a:r>
              <a:rPr lang="en-US" sz="1600" dirty="0" err="1" smtClean="0"/>
              <a:t>privire</a:t>
            </a:r>
            <a:r>
              <a:rPr lang="en-US" sz="1600" dirty="0" smtClean="0"/>
              <a:t> la </a:t>
            </a:r>
            <a:r>
              <a:rPr lang="en-US" sz="1600" dirty="0" err="1" smtClean="0"/>
              <a:t>preţ</a:t>
            </a:r>
            <a:r>
              <a:rPr lang="en-US" sz="1600" dirty="0" smtClean="0"/>
              <a:t> </a:t>
            </a:r>
            <a:r>
              <a:rPr lang="en-US" sz="1600" dirty="0" err="1" smtClean="0"/>
              <a:t>şi</a:t>
            </a:r>
            <a:r>
              <a:rPr lang="en-US" sz="1600" dirty="0" smtClean="0"/>
              <a:t> la </a:t>
            </a:r>
            <a:r>
              <a:rPr lang="en-US" sz="1600" dirty="0" err="1" smtClean="0"/>
              <a:t>clauzele</a:t>
            </a:r>
            <a:r>
              <a:rPr lang="en-US" sz="1600" dirty="0" smtClean="0"/>
              <a:t> </a:t>
            </a:r>
            <a:r>
              <a:rPr lang="en-US" sz="1600" dirty="0" err="1" smtClean="0"/>
              <a:t>contractuale</a:t>
            </a:r>
            <a:r>
              <a:rPr lang="en-US" sz="1600" dirty="0" smtClean="0"/>
              <a:t>. </a:t>
            </a:r>
            <a:endParaRPr lang="ro-RO" sz="1600" dirty="0"/>
          </a:p>
          <a:p>
            <a:pPr marL="342900" indent="-342900" algn="just">
              <a:buFont typeface="+mj-lt"/>
              <a:buAutoNum type="arabicParenR"/>
            </a:pPr>
            <a:r>
              <a:rPr lang="en-US" sz="1600" dirty="0" err="1" smtClean="0"/>
              <a:t>Fiecare</a:t>
            </a:r>
            <a:r>
              <a:rPr lang="en-US" sz="1600" dirty="0" smtClean="0"/>
              <a:t> </a:t>
            </a:r>
            <a:r>
              <a:rPr lang="en-US" sz="1600" dirty="0" err="1" smtClean="0"/>
              <a:t>şedinţă</a:t>
            </a:r>
            <a:r>
              <a:rPr lang="en-US" sz="1600" dirty="0" smtClean="0"/>
              <a:t> de </a:t>
            </a:r>
            <a:r>
              <a:rPr lang="en-US" sz="1600" dirty="0" err="1" smtClean="0"/>
              <a:t>negociere</a:t>
            </a:r>
            <a:r>
              <a:rPr lang="en-US" sz="1600" dirty="0" smtClean="0"/>
              <a:t> se </a:t>
            </a:r>
            <a:r>
              <a:rPr lang="en-US" sz="1600" dirty="0" err="1" smtClean="0"/>
              <a:t>finalizează</a:t>
            </a:r>
            <a:r>
              <a:rPr lang="en-US" sz="1600" dirty="0" smtClean="0"/>
              <a:t> </a:t>
            </a:r>
            <a:r>
              <a:rPr lang="en-US" sz="1600" dirty="0" err="1" smtClean="0"/>
              <a:t>printr</a:t>
            </a:r>
            <a:r>
              <a:rPr lang="en-US" sz="1600" dirty="0" smtClean="0"/>
              <a:t>-un </a:t>
            </a:r>
            <a:r>
              <a:rPr lang="en-US" sz="1600" dirty="0" err="1" smtClean="0"/>
              <a:t>proces</a:t>
            </a:r>
            <a:r>
              <a:rPr lang="en-US" sz="1600" dirty="0" smtClean="0"/>
              <a:t>-verbal </a:t>
            </a:r>
            <a:r>
              <a:rPr lang="en-US" sz="1600" dirty="0" err="1" smtClean="0"/>
              <a:t>elaborat</a:t>
            </a:r>
            <a:r>
              <a:rPr lang="en-US" sz="1600" dirty="0" smtClean="0"/>
              <a:t> </a:t>
            </a:r>
            <a:r>
              <a:rPr lang="en-US" sz="1600" dirty="0" err="1" smtClean="0"/>
              <a:t>şi</a:t>
            </a:r>
            <a:r>
              <a:rPr lang="en-US" sz="1600" dirty="0" smtClean="0"/>
              <a:t> </a:t>
            </a:r>
            <a:r>
              <a:rPr lang="en-US" sz="1600" dirty="0" err="1" smtClean="0"/>
              <a:t>semnat</a:t>
            </a:r>
            <a:r>
              <a:rPr lang="en-US" sz="1600" dirty="0" smtClean="0"/>
              <a:t> de </a:t>
            </a:r>
            <a:r>
              <a:rPr lang="en-US" sz="1600" dirty="0" err="1" smtClean="0"/>
              <a:t>membrii</a:t>
            </a:r>
            <a:r>
              <a:rPr lang="en-US" sz="1600" dirty="0" smtClean="0"/>
              <a:t> </a:t>
            </a:r>
            <a:r>
              <a:rPr lang="en-US" sz="1600" dirty="0" err="1" smtClean="0"/>
              <a:t>comisiei</a:t>
            </a:r>
            <a:r>
              <a:rPr lang="en-US" sz="1600" dirty="0" smtClean="0"/>
              <a:t> de </a:t>
            </a:r>
            <a:r>
              <a:rPr lang="en-US" sz="1600" dirty="0" err="1" smtClean="0"/>
              <a:t>negociere</a:t>
            </a:r>
            <a:r>
              <a:rPr lang="en-US" sz="1600" dirty="0" smtClean="0"/>
              <a:t> </a:t>
            </a:r>
            <a:r>
              <a:rPr lang="en-US" sz="1600" dirty="0" err="1" smtClean="0"/>
              <a:t>şi</a:t>
            </a:r>
            <a:r>
              <a:rPr lang="en-US" sz="1600" dirty="0" smtClean="0"/>
              <a:t> de </a:t>
            </a:r>
            <a:r>
              <a:rPr lang="en-US" sz="1600" dirty="0" err="1" smtClean="0"/>
              <a:t>reprezentanţii</a:t>
            </a:r>
            <a:r>
              <a:rPr lang="en-US" sz="1600" dirty="0" smtClean="0"/>
              <a:t> </a:t>
            </a:r>
            <a:r>
              <a:rPr lang="en-US" sz="1600" dirty="0" err="1" smtClean="0"/>
              <a:t>operatorilor</a:t>
            </a:r>
            <a:r>
              <a:rPr lang="en-US" sz="1600" dirty="0" smtClean="0"/>
              <a:t> </a:t>
            </a:r>
            <a:r>
              <a:rPr lang="en-US" sz="1600" dirty="0" err="1" smtClean="0"/>
              <a:t>economici</a:t>
            </a:r>
            <a:r>
              <a:rPr lang="en-US" sz="1600" dirty="0" smtClean="0"/>
              <a:t> </a:t>
            </a:r>
            <a:r>
              <a:rPr lang="en-US" sz="1600" dirty="0" err="1" smtClean="0"/>
              <a:t>prezenţi</a:t>
            </a:r>
            <a:r>
              <a:rPr lang="en-US" sz="1600" dirty="0" smtClean="0"/>
              <a:t> la </a:t>
            </a:r>
            <a:r>
              <a:rPr lang="en-US" sz="1600" dirty="0" err="1" smtClean="0"/>
              <a:t>şedinţă</a:t>
            </a:r>
            <a:r>
              <a:rPr lang="en-US" sz="1600" dirty="0" smtClean="0"/>
              <a:t>. </a:t>
            </a:r>
            <a:endParaRPr lang="ro-RO" sz="1600" dirty="0"/>
          </a:p>
          <a:p>
            <a:pPr marL="342900" indent="-342900" algn="just">
              <a:buFont typeface="+mj-lt"/>
              <a:buAutoNum type="arabicParenR"/>
            </a:pPr>
            <a:r>
              <a:rPr lang="en-US" sz="1600" dirty="0" err="1" smtClean="0"/>
              <a:t>După</a:t>
            </a:r>
            <a:r>
              <a:rPr lang="en-US" sz="1600" dirty="0" smtClean="0"/>
              <a:t> </a:t>
            </a:r>
            <a:r>
              <a:rPr lang="en-US" sz="1600" dirty="0" err="1" smtClean="0"/>
              <a:t>finalizarea</a:t>
            </a:r>
            <a:r>
              <a:rPr lang="en-US" sz="1600" dirty="0" smtClean="0"/>
              <a:t> </a:t>
            </a:r>
            <a:r>
              <a:rPr lang="en-US" sz="1600" dirty="0" err="1" smtClean="0"/>
              <a:t>evaluării</a:t>
            </a:r>
            <a:r>
              <a:rPr lang="en-US" sz="1600" dirty="0" smtClean="0"/>
              <a:t> </a:t>
            </a:r>
            <a:r>
              <a:rPr lang="en-US" sz="1600" dirty="0" err="1" smtClean="0"/>
              <a:t>ofertelor</a:t>
            </a:r>
            <a:r>
              <a:rPr lang="en-US" sz="1600" dirty="0" smtClean="0"/>
              <a:t>, </a:t>
            </a:r>
            <a:r>
              <a:rPr lang="en-US" sz="1600" dirty="0" err="1" smtClean="0"/>
              <a:t>comisia</a:t>
            </a:r>
            <a:r>
              <a:rPr lang="en-US" sz="1600" dirty="0" smtClean="0"/>
              <a:t> de </a:t>
            </a:r>
            <a:r>
              <a:rPr lang="en-US" sz="1600" dirty="0" err="1" smtClean="0"/>
              <a:t>negociere</a:t>
            </a:r>
            <a:r>
              <a:rPr lang="en-US" sz="1600" dirty="0" smtClean="0"/>
              <a:t> </a:t>
            </a:r>
            <a:r>
              <a:rPr lang="en-US" sz="1600" dirty="0" err="1" smtClean="0"/>
              <a:t>elaborează</a:t>
            </a:r>
            <a:r>
              <a:rPr lang="en-US" sz="1600" dirty="0" smtClean="0"/>
              <a:t> </a:t>
            </a:r>
            <a:r>
              <a:rPr lang="en-US" sz="1600" dirty="0" err="1" smtClean="0"/>
              <a:t>raportul</a:t>
            </a:r>
            <a:r>
              <a:rPr lang="en-US" sz="1600" dirty="0" smtClean="0"/>
              <a:t> </a:t>
            </a:r>
            <a:r>
              <a:rPr lang="en-US" sz="1600" dirty="0" err="1" smtClean="0"/>
              <a:t>procedurii</a:t>
            </a:r>
            <a:r>
              <a:rPr lang="en-US" sz="1600" dirty="0" smtClean="0"/>
              <a:t> de </a:t>
            </a:r>
            <a:r>
              <a:rPr lang="en-US" sz="1600" dirty="0" err="1" smtClean="0"/>
              <a:t>atribuire</a:t>
            </a:r>
            <a:r>
              <a:rPr lang="ro-RO" sz="1600" dirty="0"/>
              <a:t>;</a:t>
            </a:r>
            <a:r>
              <a:rPr lang="en-US" sz="1600" dirty="0" smtClean="0"/>
              <a:t> </a:t>
            </a:r>
            <a:endParaRPr lang="ro-RO" sz="1600" dirty="0"/>
          </a:p>
          <a:p>
            <a:pPr marL="342900" indent="-342900" algn="just">
              <a:buFont typeface="+mj-lt"/>
              <a:buAutoNum type="arabicParenR"/>
            </a:pPr>
            <a:r>
              <a:rPr lang="en-US" sz="1600" dirty="0" err="1" smtClean="0"/>
              <a:t>După</a:t>
            </a:r>
            <a:r>
              <a:rPr lang="en-US" sz="1600" dirty="0" smtClean="0"/>
              <a:t> </a:t>
            </a:r>
            <a:r>
              <a:rPr lang="en-US" sz="1600" dirty="0" err="1" smtClean="0"/>
              <a:t>aprobarea</a:t>
            </a:r>
            <a:r>
              <a:rPr lang="en-US" sz="1600" dirty="0" smtClean="0"/>
              <a:t> </a:t>
            </a:r>
            <a:r>
              <a:rPr lang="en-US" sz="1600" dirty="0" err="1" smtClean="0"/>
              <a:t>raportului</a:t>
            </a:r>
            <a:r>
              <a:rPr lang="en-US" sz="1600" dirty="0" smtClean="0"/>
              <a:t> </a:t>
            </a:r>
            <a:r>
              <a:rPr lang="en-US" sz="1600" dirty="0" err="1" smtClean="0"/>
              <a:t>procedurii</a:t>
            </a:r>
            <a:r>
              <a:rPr lang="en-US" sz="1600" dirty="0" smtClean="0"/>
              <a:t> de </a:t>
            </a:r>
            <a:r>
              <a:rPr lang="en-US" sz="1600" dirty="0" err="1" smtClean="0"/>
              <a:t>atribuire</a:t>
            </a:r>
            <a:r>
              <a:rPr lang="en-US" sz="1600" dirty="0" smtClean="0"/>
              <a:t>, se </a:t>
            </a:r>
            <a:r>
              <a:rPr lang="en-US" sz="1600" dirty="0" err="1" smtClean="0"/>
              <a:t>întocmesc</a:t>
            </a:r>
            <a:r>
              <a:rPr lang="en-US" sz="1600" dirty="0" smtClean="0"/>
              <a:t> </a:t>
            </a:r>
            <a:r>
              <a:rPr lang="en-US" sz="1600" dirty="0" err="1" smtClean="0"/>
              <a:t>şi</a:t>
            </a:r>
            <a:r>
              <a:rPr lang="en-US" sz="1600" dirty="0" smtClean="0"/>
              <a:t> se transmit </a:t>
            </a:r>
            <a:r>
              <a:rPr lang="en-US" sz="1600" dirty="0" err="1" smtClean="0"/>
              <a:t>comunicările</a:t>
            </a:r>
            <a:r>
              <a:rPr lang="en-US" sz="1600" dirty="0" smtClean="0"/>
              <a:t> </a:t>
            </a:r>
            <a:r>
              <a:rPr lang="en-US" sz="1600" dirty="0" err="1" smtClean="0"/>
              <a:t>către</a:t>
            </a:r>
            <a:r>
              <a:rPr lang="en-US" sz="1600" dirty="0" smtClean="0"/>
              <a:t> </a:t>
            </a:r>
            <a:r>
              <a:rPr lang="en-US" sz="1600" dirty="0" err="1" smtClean="0"/>
              <a:t>candidaţii</a:t>
            </a:r>
            <a:r>
              <a:rPr lang="en-US" sz="1600" dirty="0" smtClean="0"/>
              <a:t> </a:t>
            </a:r>
            <a:r>
              <a:rPr lang="en-US" sz="1600" dirty="0" err="1" smtClean="0"/>
              <a:t>participanţi</a:t>
            </a:r>
            <a:r>
              <a:rPr lang="en-US" sz="1600" dirty="0" smtClean="0"/>
              <a:t> la </a:t>
            </a:r>
            <a:r>
              <a:rPr lang="en-US" sz="1600" dirty="0" err="1" smtClean="0"/>
              <a:t>procedura</a:t>
            </a:r>
            <a:r>
              <a:rPr lang="en-US" sz="1600" dirty="0" smtClean="0"/>
              <a:t> de </a:t>
            </a:r>
            <a:r>
              <a:rPr lang="en-US" sz="1600" dirty="0" err="1" smtClean="0"/>
              <a:t>achiziţie</a:t>
            </a:r>
            <a:r>
              <a:rPr lang="en-US" sz="1600" dirty="0" smtClean="0"/>
              <a:t> </a:t>
            </a:r>
            <a:r>
              <a:rPr lang="en-US" sz="1600" dirty="0" err="1" smtClean="0"/>
              <a:t>publică</a:t>
            </a:r>
            <a:r>
              <a:rPr lang="en-US" sz="1600" dirty="0" smtClean="0"/>
              <a:t>. </a:t>
            </a:r>
            <a:endParaRPr lang="ro-RO" sz="1600" dirty="0" smtClean="0"/>
          </a:p>
          <a:p>
            <a:pPr marL="342900" indent="-342900" algn="just">
              <a:buFont typeface="+mj-lt"/>
              <a:buAutoNum type="arabicParenR"/>
            </a:pPr>
            <a:r>
              <a:rPr lang="en-US" sz="1600" dirty="0" err="1" smtClean="0"/>
              <a:t>Procedura</a:t>
            </a:r>
            <a:r>
              <a:rPr lang="en-US" sz="1600" dirty="0" smtClean="0"/>
              <a:t> de </a:t>
            </a:r>
            <a:r>
              <a:rPr lang="en-US" sz="1600" dirty="0" err="1" smtClean="0"/>
              <a:t>negociere</a:t>
            </a:r>
            <a:r>
              <a:rPr lang="en-US" sz="1600" dirty="0" smtClean="0"/>
              <a:t> </a:t>
            </a:r>
            <a:r>
              <a:rPr lang="en-US" sz="1600" dirty="0" err="1" smtClean="0"/>
              <a:t>fără</a:t>
            </a:r>
            <a:r>
              <a:rPr lang="en-US" sz="1600" dirty="0" smtClean="0"/>
              <a:t> </a:t>
            </a:r>
            <a:r>
              <a:rPr lang="en-US" sz="1600" dirty="0" err="1" smtClean="0"/>
              <a:t>publicarea</a:t>
            </a:r>
            <a:r>
              <a:rPr lang="en-US" sz="1600" dirty="0" smtClean="0"/>
              <a:t> </a:t>
            </a:r>
            <a:r>
              <a:rPr lang="en-US" sz="1600" dirty="0" err="1" smtClean="0"/>
              <a:t>prealabilă</a:t>
            </a:r>
            <a:r>
              <a:rPr lang="en-US" sz="1600" dirty="0" smtClean="0"/>
              <a:t> a </a:t>
            </a:r>
            <a:r>
              <a:rPr lang="en-US" sz="1600" dirty="0" err="1" smtClean="0"/>
              <a:t>unui</a:t>
            </a:r>
            <a:r>
              <a:rPr lang="en-US" sz="1600" dirty="0" smtClean="0"/>
              <a:t> </a:t>
            </a:r>
            <a:r>
              <a:rPr lang="en-US" sz="1600" dirty="0" err="1" smtClean="0"/>
              <a:t>anunţ</a:t>
            </a:r>
            <a:r>
              <a:rPr lang="en-US" sz="1600" dirty="0" smtClean="0"/>
              <a:t> de </a:t>
            </a:r>
            <a:r>
              <a:rPr lang="en-US" sz="1600" dirty="0" err="1" smtClean="0"/>
              <a:t>participare</a:t>
            </a:r>
            <a:r>
              <a:rPr lang="en-US" sz="1600" dirty="0" smtClean="0"/>
              <a:t> se </a:t>
            </a:r>
            <a:r>
              <a:rPr lang="en-US" sz="1600" dirty="0" err="1" smtClean="0"/>
              <a:t>finalizează</a:t>
            </a:r>
            <a:r>
              <a:rPr lang="en-US" sz="1600" dirty="0" smtClean="0"/>
              <a:t> </a:t>
            </a:r>
            <a:r>
              <a:rPr lang="en-US" sz="1600" dirty="0" err="1" smtClean="0"/>
              <a:t>prin</a:t>
            </a:r>
            <a:r>
              <a:rPr lang="en-US" sz="1600" dirty="0" smtClean="0"/>
              <a:t> </a:t>
            </a:r>
            <a:r>
              <a:rPr lang="en-US" sz="1600" dirty="0" err="1" smtClean="0"/>
              <a:t>încheierea</a:t>
            </a:r>
            <a:r>
              <a:rPr lang="en-US" sz="1600" dirty="0" smtClean="0"/>
              <a:t> </a:t>
            </a:r>
            <a:r>
              <a:rPr lang="en-US" sz="1600" dirty="0" err="1" smtClean="0"/>
              <a:t>unui</a:t>
            </a:r>
            <a:r>
              <a:rPr lang="en-US" sz="1600" dirty="0" smtClean="0"/>
              <a:t> contract de </a:t>
            </a:r>
            <a:r>
              <a:rPr lang="en-US" sz="1600" dirty="0" err="1" smtClean="0"/>
              <a:t>achiziţie</a:t>
            </a:r>
            <a:r>
              <a:rPr lang="en-US" sz="1600" dirty="0" smtClean="0"/>
              <a:t> </a:t>
            </a:r>
            <a:r>
              <a:rPr lang="en-US" sz="1600" dirty="0" err="1" smtClean="0"/>
              <a:t>publică</a:t>
            </a:r>
            <a:r>
              <a:rPr lang="en-US" sz="1600" dirty="0" smtClean="0"/>
              <a:t>.</a:t>
            </a:r>
            <a:endParaRPr lang="en-US" sz="16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-11961"/>
            <a:ext cx="12192000" cy="892552"/>
          </a:xfrm>
          <a:prstGeom prst="rect">
            <a:avLst/>
          </a:prstGeom>
          <a:solidFill>
            <a:srgbClr val="29334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  <a:hlinkClick r:id="rId2"/>
              </a:rPr>
              <a:t>  </a:t>
            </a:r>
            <a:r>
              <a:rPr kumimoji="0" lang="en-US" altLang="en-US" sz="5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</a:rPr>
              <a:t> 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</a:rPr>
              <a:t>                  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Ministerul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 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Fondurilor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 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Europene</a:t>
            </a:r>
            <a:endParaRPr kumimoji="0" lang="en-US" altLang="en-US" sz="22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Quicksand"/>
            </a:endParaRPr>
          </a:p>
        </p:txBody>
      </p:sp>
      <p:pic>
        <p:nvPicPr>
          <p:cNvPr id="6" name="Picture 2" descr="http://mfe.gov.ro/logomic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717" y="53544"/>
            <a:ext cx="791569" cy="761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0295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21454"/>
            <a:ext cx="10515600" cy="896354"/>
          </a:xfrm>
        </p:spPr>
        <p:txBody>
          <a:bodyPr>
            <a:noAutofit/>
          </a:bodyPr>
          <a:lstStyle/>
          <a:p>
            <a:pPr algn="ctr"/>
            <a:r>
              <a:rPr lang="ro-RO" sz="2800" b="1" dirty="0" smtClean="0">
                <a:solidFill>
                  <a:schemeClr val="accent1">
                    <a:lumMod val="50000"/>
                  </a:schemeClr>
                </a:solidFill>
              </a:rPr>
              <a:t>Durata estimativă a unei negocieri fără publicarea prealabilă a unui anunț de participare versus proceduri deschise/</a:t>
            </a:r>
            <a:r>
              <a:rPr lang="ro-RO" sz="2800" b="1" dirty="0" err="1" smtClean="0">
                <a:solidFill>
                  <a:schemeClr val="accent1">
                    <a:lumMod val="50000"/>
                  </a:schemeClr>
                </a:solidFill>
              </a:rPr>
              <a:t>restranse</a:t>
            </a:r>
            <a:r>
              <a:rPr lang="ro-RO" sz="2800" b="1" dirty="0" smtClean="0">
                <a:solidFill>
                  <a:schemeClr val="accent1">
                    <a:lumMod val="50000"/>
                  </a:schemeClr>
                </a:solidFill>
              </a:rPr>
              <a:t> accelerate</a:t>
            </a:r>
            <a:endParaRPr lang="en-US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07101081"/>
              </p:ext>
            </p:extLst>
          </p:nvPr>
        </p:nvGraphicFramePr>
        <p:xfrm>
          <a:off x="600501" y="2877166"/>
          <a:ext cx="10918328" cy="2161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67905"/>
                <a:gridCol w="5950423"/>
              </a:tblGrid>
              <a:tr h="440768"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Tip procedură urgență</a:t>
                      </a:r>
                      <a:r>
                        <a:rPr lang="ro-RO" baseline="0" dirty="0" smtClean="0"/>
                        <a:t> extremă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Termene minime restrânse conform Legii 98/2016</a:t>
                      </a:r>
                      <a:endParaRPr lang="en-US" dirty="0"/>
                    </a:p>
                  </a:txBody>
                  <a:tcPr/>
                </a:tc>
              </a:tr>
              <a:tr h="440768"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Procedură deschisă accelerată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15 zile pentru depunerea ofertelor</a:t>
                      </a:r>
                      <a:endParaRPr lang="en-US" dirty="0"/>
                    </a:p>
                  </a:txBody>
                  <a:tcPr/>
                </a:tc>
              </a:tr>
              <a:tr h="440768"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Procedură </a:t>
                      </a:r>
                      <a:r>
                        <a:rPr lang="ro-RO" dirty="0" err="1" smtClean="0"/>
                        <a:t>restransă</a:t>
                      </a:r>
                      <a:r>
                        <a:rPr lang="ro-RO" dirty="0" smtClean="0"/>
                        <a:t> accelerată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15 zile</a:t>
                      </a:r>
                      <a:r>
                        <a:rPr lang="ro-RO" baseline="0" dirty="0" smtClean="0"/>
                        <a:t> – pentru cererea de participare</a:t>
                      </a:r>
                      <a:r>
                        <a:rPr lang="ro-RO" dirty="0" smtClean="0"/>
                        <a:t>,</a:t>
                      </a:r>
                      <a:r>
                        <a:rPr lang="ro-RO" baseline="0" dirty="0" smtClean="0"/>
                        <a:t> </a:t>
                      </a:r>
                    </a:p>
                    <a:p>
                      <a:pPr algn="ctr"/>
                      <a:r>
                        <a:rPr lang="ro-RO" baseline="0" dirty="0" smtClean="0"/>
                        <a:t>10 zile – pentru depunerea ofertei</a:t>
                      </a:r>
                      <a:endParaRPr lang="en-US" dirty="0"/>
                    </a:p>
                  </a:txBody>
                  <a:tcPr/>
                </a:tc>
              </a:tr>
              <a:tr h="440768"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Negociere fără publicarea prealabilă a unui anunț de participare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Nu există un termen minim pentru depunerea ofertelor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11961"/>
            <a:ext cx="12192000" cy="892552"/>
          </a:xfrm>
          <a:prstGeom prst="rect">
            <a:avLst/>
          </a:prstGeom>
          <a:solidFill>
            <a:srgbClr val="29334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  <a:hlinkClick r:id="rId2"/>
              </a:rPr>
              <a:t>  </a:t>
            </a:r>
            <a:r>
              <a:rPr kumimoji="0" lang="en-US" altLang="en-US" sz="5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</a:rPr>
              <a:t> 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</a:rPr>
              <a:t>                  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Ministerul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 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Fondurilor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 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Europene</a:t>
            </a:r>
            <a:endParaRPr kumimoji="0" lang="en-US" altLang="en-US" sz="22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Quicksand"/>
            </a:endParaRPr>
          </a:p>
        </p:txBody>
      </p:sp>
      <p:pic>
        <p:nvPicPr>
          <p:cNvPr id="5" name="Picture 2" descr="http://mfe.gov.ro/logomic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717" y="53544"/>
            <a:ext cx="791569" cy="761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97033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64525"/>
            <a:ext cx="10515600" cy="900753"/>
          </a:xfrm>
        </p:spPr>
        <p:txBody>
          <a:bodyPr>
            <a:normAutofit/>
          </a:bodyPr>
          <a:lstStyle/>
          <a:p>
            <a:pPr algn="ctr"/>
            <a:r>
              <a:rPr lang="ro-RO" b="1" dirty="0" smtClean="0">
                <a:solidFill>
                  <a:schemeClr val="accent1">
                    <a:lumMod val="50000"/>
                  </a:schemeClr>
                </a:solidFill>
              </a:rPr>
              <a:t>Achiziția directă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14599"/>
            <a:ext cx="10515600" cy="36623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o-RO" sz="2400" dirty="0" smtClean="0"/>
              <a:t>Având </a:t>
            </a:r>
            <a:r>
              <a:rPr lang="ro-RO" sz="2400" dirty="0"/>
              <a:t>în </a:t>
            </a:r>
            <a:r>
              <a:rPr lang="ro-RO" sz="2400" dirty="0" smtClean="0"/>
              <a:t>vedere situația </a:t>
            </a:r>
            <a:r>
              <a:rPr lang="ro-RO" sz="2400" dirty="0"/>
              <a:t>actuală de extremă </a:t>
            </a:r>
            <a:r>
              <a:rPr lang="ro-RO" sz="2400" dirty="0" smtClean="0"/>
              <a:t>urgență care impune masuri cât mai rapide, autoritățile contractante au la dispoziție în anumite condiții și procedura de </a:t>
            </a:r>
            <a:r>
              <a:rPr lang="ro-RO" sz="2400" u="sng" dirty="0" smtClean="0"/>
              <a:t>achiziție directă </a:t>
            </a:r>
            <a:r>
              <a:rPr lang="ro-RO" sz="2400" dirty="0" smtClean="0"/>
              <a:t>pentru a cumpăra servicii, produse, lucrări.</a:t>
            </a:r>
          </a:p>
          <a:p>
            <a:pPr marL="0" indent="0">
              <a:buNone/>
            </a:pPr>
            <a:r>
              <a:rPr lang="ro-RO" sz="2400" dirty="0" smtClean="0"/>
              <a:t>Conform ART. 7, alin (5) din Legea 98/2016:</a:t>
            </a:r>
          </a:p>
          <a:p>
            <a:pPr marL="400050" indent="-400050" algn="just">
              <a:buFont typeface="Wingdings" panose="05000000000000000000" pitchFamily="2" charset="2"/>
              <a:buChar char="v"/>
            </a:pPr>
            <a:r>
              <a:rPr lang="en-US" sz="2400" dirty="0" err="1" smtClean="0"/>
              <a:t>Autoritatea</a:t>
            </a:r>
            <a:r>
              <a:rPr lang="en-US" sz="2400" dirty="0" smtClean="0"/>
              <a:t> </a:t>
            </a:r>
            <a:r>
              <a:rPr lang="en-US" sz="2400" dirty="0" err="1" smtClean="0"/>
              <a:t>contractantă</a:t>
            </a:r>
            <a:r>
              <a:rPr lang="en-US" sz="2400" dirty="0" smtClean="0"/>
              <a:t> are </a:t>
            </a:r>
            <a:r>
              <a:rPr lang="en-US" sz="2400" dirty="0" err="1" smtClean="0"/>
              <a:t>dreptul</a:t>
            </a:r>
            <a:r>
              <a:rPr lang="en-US" sz="2400" dirty="0" smtClean="0"/>
              <a:t> de a </a:t>
            </a:r>
            <a:r>
              <a:rPr lang="en-US" sz="2400" dirty="0" err="1" smtClean="0"/>
              <a:t>achiziţiona</a:t>
            </a:r>
            <a:r>
              <a:rPr lang="en-US" sz="2400" dirty="0" smtClean="0"/>
              <a:t> direct </a:t>
            </a:r>
            <a:r>
              <a:rPr lang="en-US" sz="2400" dirty="0" err="1" smtClean="0"/>
              <a:t>produse</a:t>
            </a:r>
            <a:r>
              <a:rPr lang="en-US" sz="2400" dirty="0" smtClean="0"/>
              <a:t> </a:t>
            </a:r>
            <a:r>
              <a:rPr lang="en-US" sz="2400" dirty="0" err="1" smtClean="0"/>
              <a:t>sau</a:t>
            </a:r>
            <a:r>
              <a:rPr lang="en-US" sz="2400" dirty="0" smtClean="0"/>
              <a:t> </a:t>
            </a:r>
            <a:r>
              <a:rPr lang="en-US" sz="2400" dirty="0" err="1" smtClean="0"/>
              <a:t>servicii</a:t>
            </a:r>
            <a:r>
              <a:rPr lang="en-US" sz="2400" dirty="0" smtClean="0"/>
              <a:t> </a:t>
            </a:r>
            <a:r>
              <a:rPr lang="ro-RO" sz="2400" u="sng" dirty="0" smtClean="0"/>
              <a:t>doar </a:t>
            </a:r>
            <a:r>
              <a:rPr lang="en-US" sz="2400" u="sng" dirty="0" err="1" smtClean="0"/>
              <a:t>în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cazul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în</a:t>
            </a:r>
            <a:r>
              <a:rPr lang="en-US" sz="2400" u="sng" dirty="0" smtClean="0"/>
              <a:t> care</a:t>
            </a:r>
            <a:r>
              <a:rPr lang="en-US" sz="2400" dirty="0" smtClean="0"/>
              <a:t> </a:t>
            </a:r>
            <a:r>
              <a:rPr lang="en-US" sz="2400" dirty="0" err="1" smtClean="0"/>
              <a:t>valoarea</a:t>
            </a:r>
            <a:r>
              <a:rPr lang="en-US" sz="2400" dirty="0" smtClean="0"/>
              <a:t> </a:t>
            </a:r>
            <a:r>
              <a:rPr lang="en-US" sz="2400" dirty="0" err="1" smtClean="0"/>
              <a:t>estimată</a:t>
            </a:r>
            <a:r>
              <a:rPr lang="en-US" sz="2400" dirty="0" smtClean="0"/>
              <a:t> a </a:t>
            </a:r>
            <a:r>
              <a:rPr lang="en-US" sz="2400" dirty="0" err="1" smtClean="0"/>
              <a:t>achiziţiei</a:t>
            </a:r>
            <a:r>
              <a:rPr lang="en-US" sz="2400" dirty="0" smtClean="0"/>
              <a:t>, </a:t>
            </a:r>
            <a:r>
              <a:rPr lang="en-US" sz="2400" dirty="0" err="1" smtClean="0"/>
              <a:t>fără</a:t>
            </a:r>
            <a:r>
              <a:rPr lang="en-US" sz="2400" dirty="0" smtClean="0"/>
              <a:t> TVA, </a:t>
            </a:r>
            <a:r>
              <a:rPr lang="en-US" sz="2400" u="sng" dirty="0" err="1"/>
              <a:t>este</a:t>
            </a:r>
            <a:r>
              <a:rPr lang="en-US" sz="2400" u="sng" dirty="0"/>
              <a:t> </a:t>
            </a:r>
            <a:r>
              <a:rPr lang="en-US" sz="2400" u="sng" dirty="0" err="1"/>
              <a:t>mai</a:t>
            </a:r>
            <a:r>
              <a:rPr lang="en-US" sz="2400" u="sng" dirty="0"/>
              <a:t> </a:t>
            </a:r>
            <a:r>
              <a:rPr lang="en-US" sz="2400" u="sng" dirty="0" err="1"/>
              <a:t>mică</a:t>
            </a:r>
            <a:r>
              <a:rPr lang="en-US" sz="2400" u="sng" dirty="0"/>
              <a:t> de </a:t>
            </a:r>
            <a:r>
              <a:rPr lang="en-US" sz="2400" b="1" u="sng" dirty="0"/>
              <a:t>135.060 lei</a:t>
            </a:r>
            <a:r>
              <a:rPr lang="en-US" sz="2400" dirty="0"/>
              <a:t>, </a:t>
            </a:r>
            <a:r>
              <a:rPr lang="en-US" sz="2400" dirty="0" err="1"/>
              <a:t>respectiv</a:t>
            </a:r>
            <a:r>
              <a:rPr lang="en-US" sz="2400" dirty="0"/>
              <a:t> </a:t>
            </a:r>
            <a:r>
              <a:rPr lang="en-US" sz="2400" dirty="0" err="1"/>
              <a:t>lucrări</a:t>
            </a:r>
            <a:r>
              <a:rPr lang="en-US" sz="2400" dirty="0"/>
              <a:t>, </a:t>
            </a:r>
            <a:r>
              <a:rPr lang="en-US" sz="2400" dirty="0" err="1"/>
              <a:t>în</a:t>
            </a:r>
            <a:r>
              <a:rPr lang="en-US" sz="2400" dirty="0"/>
              <a:t> </a:t>
            </a:r>
            <a:r>
              <a:rPr lang="en-US" sz="2400" dirty="0" err="1"/>
              <a:t>cazul</a:t>
            </a:r>
            <a:r>
              <a:rPr lang="en-US" sz="2400" dirty="0"/>
              <a:t> </a:t>
            </a:r>
            <a:r>
              <a:rPr lang="en-US" sz="2400" dirty="0" err="1"/>
              <a:t>în</a:t>
            </a:r>
            <a:r>
              <a:rPr lang="en-US" sz="2400" dirty="0"/>
              <a:t> care </a:t>
            </a:r>
            <a:r>
              <a:rPr lang="en-US" sz="2400" dirty="0" err="1"/>
              <a:t>valoarea</a:t>
            </a:r>
            <a:r>
              <a:rPr lang="en-US" sz="2400" dirty="0"/>
              <a:t> </a:t>
            </a:r>
            <a:r>
              <a:rPr lang="en-US" sz="2400" dirty="0" err="1"/>
              <a:t>estimată</a:t>
            </a:r>
            <a:r>
              <a:rPr lang="en-US" sz="2400" dirty="0"/>
              <a:t> a </a:t>
            </a:r>
            <a:r>
              <a:rPr lang="en-US" sz="2400" dirty="0" err="1"/>
              <a:t>achiziţiei</a:t>
            </a:r>
            <a:r>
              <a:rPr lang="en-US" sz="2400" dirty="0"/>
              <a:t>, </a:t>
            </a:r>
            <a:r>
              <a:rPr lang="en-US" sz="2400" dirty="0" err="1"/>
              <a:t>fără</a:t>
            </a:r>
            <a:r>
              <a:rPr lang="en-US" sz="2400" dirty="0"/>
              <a:t> TVA, </a:t>
            </a:r>
            <a:r>
              <a:rPr lang="en-US" sz="2400" u="sng" dirty="0" err="1"/>
              <a:t>este</a:t>
            </a:r>
            <a:r>
              <a:rPr lang="en-US" sz="2400" u="sng" dirty="0"/>
              <a:t> </a:t>
            </a:r>
            <a:r>
              <a:rPr lang="en-US" sz="2400" u="sng" dirty="0" err="1"/>
              <a:t>mai</a:t>
            </a:r>
            <a:r>
              <a:rPr lang="en-US" sz="2400" u="sng" dirty="0"/>
              <a:t> </a:t>
            </a:r>
            <a:r>
              <a:rPr lang="en-US" sz="2400" u="sng" dirty="0" err="1"/>
              <a:t>mică</a:t>
            </a:r>
            <a:r>
              <a:rPr lang="en-US" sz="2400" u="sng" dirty="0"/>
              <a:t> de </a:t>
            </a:r>
            <a:r>
              <a:rPr lang="en-US" sz="2400" b="1" u="sng" dirty="0"/>
              <a:t>450.200 lei</a:t>
            </a:r>
            <a:r>
              <a:rPr lang="en-US" sz="2400" dirty="0"/>
              <a:t>.</a:t>
            </a:r>
            <a:endParaRPr lang="en-US" sz="2400" u="sng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11961"/>
            <a:ext cx="12192000" cy="892552"/>
          </a:xfrm>
          <a:prstGeom prst="rect">
            <a:avLst/>
          </a:prstGeom>
          <a:solidFill>
            <a:srgbClr val="29334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  <a:hlinkClick r:id="rId2"/>
              </a:rPr>
              <a:t>  </a:t>
            </a:r>
            <a:r>
              <a:rPr kumimoji="0" lang="en-US" altLang="en-US" sz="5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</a:rPr>
              <a:t> 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</a:rPr>
              <a:t>                  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Ministerul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 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Fondurilor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 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Europene</a:t>
            </a:r>
            <a:endParaRPr kumimoji="0" lang="en-US" altLang="en-US" sz="22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Quicksand"/>
            </a:endParaRPr>
          </a:p>
        </p:txBody>
      </p:sp>
      <p:pic>
        <p:nvPicPr>
          <p:cNvPr id="5" name="Picture 2" descr="http://mfe.gov.ro/logomic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717" y="53544"/>
            <a:ext cx="791569" cy="761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32674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46095"/>
            <a:ext cx="10515600" cy="1431561"/>
          </a:xfrm>
        </p:spPr>
        <p:txBody>
          <a:bodyPr>
            <a:normAutofit/>
          </a:bodyPr>
          <a:lstStyle/>
          <a:p>
            <a:pPr algn="ctr"/>
            <a:r>
              <a:rPr lang="ro-RO" b="1" dirty="0" smtClean="0">
                <a:solidFill>
                  <a:schemeClr val="accent1">
                    <a:lumMod val="50000"/>
                  </a:schemeClr>
                </a:solidFill>
              </a:rPr>
              <a:t>Riscuri asociate derulării procedurilor de atribuire în caz de extremă urgență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1513" y="2443162"/>
            <a:ext cx="10682287" cy="4129087"/>
          </a:xfrm>
        </p:spPr>
        <p:txBody>
          <a:bodyPr>
            <a:normAutofit/>
          </a:bodyPr>
          <a:lstStyle/>
          <a:p>
            <a:pPr algn="just"/>
            <a:r>
              <a:rPr lang="ro-RO" sz="2400" dirty="0" smtClean="0">
                <a:solidFill>
                  <a:srgbClr val="FF0000"/>
                </a:solidFill>
              </a:rPr>
              <a:t>Aplicarea unei proceduri necorespunzătoare, atunci când se depășesc pragurile valorice prevăzute de lege;</a:t>
            </a:r>
          </a:p>
          <a:p>
            <a:pPr algn="just"/>
            <a:r>
              <a:rPr lang="en-US" sz="2400" dirty="0" err="1" smtClean="0">
                <a:solidFill>
                  <a:srgbClr val="FF0000"/>
                </a:solidFill>
              </a:rPr>
              <a:t>Divizarea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artificială</a:t>
            </a:r>
            <a:r>
              <a:rPr lang="en-US" sz="2400" dirty="0">
                <a:solidFill>
                  <a:srgbClr val="FF0000"/>
                </a:solidFill>
              </a:rPr>
              <a:t> a</a:t>
            </a:r>
            <a:r>
              <a:rPr lang="ro-RO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contractelor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ro-RO" sz="2400" dirty="0" smtClean="0">
                <a:solidFill>
                  <a:srgbClr val="FF0000"/>
                </a:solidFill>
              </a:rPr>
              <a:t>prin achiziționarea de produse/servicii/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ro-RO" sz="2400" dirty="0" smtClean="0">
                <a:solidFill>
                  <a:srgbClr val="FF0000"/>
                </a:solidFill>
              </a:rPr>
              <a:t>lucrări similare </a:t>
            </a:r>
            <a:r>
              <a:rPr lang="ro-RO" sz="2400" dirty="0">
                <a:solidFill>
                  <a:srgbClr val="FF0000"/>
                </a:solidFill>
              </a:rPr>
              <a:t>î</a:t>
            </a:r>
            <a:r>
              <a:rPr lang="ro-RO" sz="2400" dirty="0" smtClean="0">
                <a:solidFill>
                  <a:srgbClr val="FF0000"/>
                </a:solidFill>
              </a:rPr>
              <a:t>n contracte distincte, pentru evitarea pragurilor valorice impuse de lege</a:t>
            </a:r>
            <a:r>
              <a:rPr lang="en-US" sz="2400" dirty="0" smtClean="0">
                <a:solidFill>
                  <a:srgbClr val="FF0000"/>
                </a:solidFill>
              </a:rPr>
              <a:t>;</a:t>
            </a:r>
            <a:endParaRPr lang="ro-RO" sz="2400" dirty="0" smtClean="0">
              <a:solidFill>
                <a:srgbClr val="FF0000"/>
              </a:solidFill>
            </a:endParaRPr>
          </a:p>
          <a:p>
            <a:pPr algn="just"/>
            <a:r>
              <a:rPr lang="ro-RO" sz="2400" dirty="0" smtClean="0">
                <a:solidFill>
                  <a:srgbClr val="FF0000"/>
                </a:solidFill>
              </a:rPr>
              <a:t>Aplicarea unei proceduri de negociere fără justificarea corespunzătoare a circumstanțelor de extremă urgență </a:t>
            </a:r>
            <a:r>
              <a:rPr lang="ro-RO" sz="2400" dirty="0">
                <a:solidFill>
                  <a:srgbClr val="FF0000"/>
                </a:solidFill>
              </a:rPr>
              <a:t>ș</a:t>
            </a:r>
            <a:r>
              <a:rPr lang="ro-RO" sz="2400" dirty="0" smtClean="0">
                <a:solidFill>
                  <a:srgbClr val="FF0000"/>
                </a:solidFill>
              </a:rPr>
              <a:t>i imprevizibilitate;</a:t>
            </a:r>
          </a:p>
          <a:p>
            <a:pPr algn="just"/>
            <a:r>
              <a:rPr lang="en-US" sz="2400" dirty="0" err="1" smtClean="0">
                <a:solidFill>
                  <a:srgbClr val="FF0000"/>
                </a:solidFill>
              </a:rPr>
              <a:t>Atribuirea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ro-RO" sz="2400" dirty="0" smtClean="0">
                <a:solidFill>
                  <a:srgbClr val="FF0000"/>
                </a:solidFill>
              </a:rPr>
              <a:t>directă </a:t>
            </a:r>
            <a:r>
              <a:rPr lang="en-US" sz="2400" dirty="0" smtClean="0">
                <a:solidFill>
                  <a:srgbClr val="FF0000"/>
                </a:solidFill>
              </a:rPr>
              <a:t>c</a:t>
            </a:r>
            <a:r>
              <a:rPr lang="ro-RO" sz="2400" dirty="0" err="1" smtClean="0">
                <a:solidFill>
                  <a:srgbClr val="FF0000"/>
                </a:solidFill>
              </a:rPr>
              <a:t>ătre</a:t>
            </a:r>
            <a:r>
              <a:rPr lang="ro-RO" sz="2400" dirty="0" smtClean="0">
                <a:solidFill>
                  <a:srgbClr val="FF0000"/>
                </a:solidFill>
              </a:rPr>
              <a:t> un singur operator economic</a:t>
            </a:r>
            <a:r>
              <a:rPr lang="en-US" sz="2400" dirty="0" smtClean="0">
                <a:solidFill>
                  <a:srgbClr val="FF0000"/>
                </a:solidFill>
              </a:rPr>
              <a:t>, </a:t>
            </a:r>
            <a:r>
              <a:rPr lang="ro-RO" sz="2400" dirty="0" smtClean="0">
                <a:solidFill>
                  <a:srgbClr val="FF0000"/>
                </a:solidFill>
              </a:rPr>
              <a:t>fără demonstrarea corespunzătoare a constrângerilor tehnice și temporale care fac imposibilă concurența.</a:t>
            </a:r>
          </a:p>
          <a:p>
            <a:pPr algn="just"/>
            <a:endParaRPr lang="ro-RO" dirty="0" smtClean="0"/>
          </a:p>
          <a:p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11961"/>
            <a:ext cx="12192000" cy="892552"/>
          </a:xfrm>
          <a:prstGeom prst="rect">
            <a:avLst/>
          </a:prstGeom>
          <a:solidFill>
            <a:srgbClr val="29334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  <a:hlinkClick r:id="rId2"/>
              </a:rPr>
              <a:t>  </a:t>
            </a:r>
            <a:r>
              <a:rPr kumimoji="0" lang="en-US" altLang="en-US" sz="5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</a:rPr>
              <a:t> 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Quicksand"/>
              </a:rPr>
              <a:t>                  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Ministerul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 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Fondurilor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 </a:t>
            </a: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Quicksand"/>
              </a:rPr>
              <a:t>Europene</a:t>
            </a:r>
            <a:endParaRPr kumimoji="0" lang="en-US" altLang="en-US" sz="22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Quicksand"/>
            </a:endParaRPr>
          </a:p>
        </p:txBody>
      </p:sp>
      <p:pic>
        <p:nvPicPr>
          <p:cNvPr id="5" name="Picture 2" descr="http://mfe.gov.ro/logomic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717" y="53544"/>
            <a:ext cx="791569" cy="761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048391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</TotalTime>
  <Words>1287</Words>
  <Application>Microsoft Office PowerPoint</Application>
  <PresentationFormat>Particularizare</PresentationFormat>
  <Paragraphs>78</Paragraphs>
  <Slides>9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9</vt:i4>
      </vt:variant>
    </vt:vector>
  </HeadingPairs>
  <TitlesOfParts>
    <vt:vector size="10" baseType="lpstr">
      <vt:lpstr>Office Theme</vt:lpstr>
      <vt:lpstr>Cadru legal privind procedurile utilizabile în cazul extremei urgențe provocate de COVID-19</vt:lpstr>
      <vt:lpstr>Situațiile în care se poate aplica procedura de negociere fără publicare prealabilă a unui anunț de participare</vt:lpstr>
      <vt:lpstr>Criteriile conform cărora se poate aplica procedura de negociere fără publicare prealabilă a unui anunț de participare</vt:lpstr>
      <vt:lpstr>Documentele necesare în cazul aplicării procedurii de negociere fără publicare prealabilă a unui anunț de participare – Etapa de lansare a procedurii</vt:lpstr>
      <vt:lpstr>Documentele necesare în cazul aplicării procedurii de negociere fără publicare prealabilă a unui anunț de participare – Etapa de evaluare a ofertelor</vt:lpstr>
      <vt:lpstr>Etapele orientative ale unei negocieri fără publicare</vt:lpstr>
      <vt:lpstr>Durata estimativă a unei negocieri fără publicarea prealabilă a unui anunț de participare versus proceduri deschise/restranse accelerate</vt:lpstr>
      <vt:lpstr>Achiziția directă</vt:lpstr>
      <vt:lpstr>Riscuri asociate derulării procedurilor de atribuire în caz de extremă urgență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Negocierea fără publicare prealabilă a unui anunț de participare</dc:title>
  <dc:creator>Diana Toma</dc:creator>
  <cp:lastModifiedBy>Maria.Danila</cp:lastModifiedBy>
  <cp:revision>33</cp:revision>
  <dcterms:created xsi:type="dcterms:W3CDTF">2020-04-13T16:30:35Z</dcterms:created>
  <dcterms:modified xsi:type="dcterms:W3CDTF">2020-05-21T14:01:44Z</dcterms:modified>
</cp:coreProperties>
</file>